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7559675" cy="10691813"/>
  <p:notesSz cx="7559675" cy="10691813"/>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7" d="100"/>
          <a:sy n="157" d="100"/>
        </p:scale>
        <p:origin x="666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5E9E05CE-0E39-4CA2-88DE-89BA2F084486}" type="datetimeFigureOut">
              <a:rPr lang="en-US" smtClean="0"/>
              <a:t>3/13/2024</a:t>
            </a:fld>
            <a:endParaRPr lang="en-US"/>
          </a:p>
        </p:txBody>
      </p:sp>
      <p:sp>
        <p:nvSpPr>
          <p:cNvPr id="4" name="Slide Image Placeholder 3"/>
          <p:cNvSpPr>
            <a:spLocks noGrp="1" noRot="1" noChangeAspect="1"/>
          </p:cNvSpPr>
          <p:nvPr>
            <p:ph type="sldImg" idx="2"/>
          </p:nvPr>
        </p:nvSpPr>
        <p:spPr>
          <a:xfrm>
            <a:off x="2503488" y="1336675"/>
            <a:ext cx="25527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672E2720-1FE7-4644-B803-4D681EBAF4E7}" type="slidenum">
              <a:rPr lang="en-US" smtClean="0"/>
              <a:t>‹#›</a:t>
            </a:fld>
            <a:endParaRPr lang="en-US"/>
          </a:p>
        </p:txBody>
      </p:sp>
    </p:spTree>
    <p:extLst>
      <p:ext uri="{BB962C8B-B14F-4D97-AF65-F5344CB8AC3E}">
        <p14:creationId xmlns:p14="http://schemas.microsoft.com/office/powerpoint/2010/main" val="264382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2E2720-1FE7-4644-B803-4D681EBAF4E7}" type="slidenum">
              <a:rPr lang="en-US" smtClean="0"/>
              <a:t>1</a:t>
            </a:fld>
            <a:endParaRPr lang="en-US"/>
          </a:p>
        </p:txBody>
      </p:sp>
    </p:spTree>
    <p:extLst>
      <p:ext uri="{BB962C8B-B14F-4D97-AF65-F5344CB8AC3E}">
        <p14:creationId xmlns:p14="http://schemas.microsoft.com/office/powerpoint/2010/main" val="238666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10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rot="10800000" flipV="1">
            <a:off x="1902766" y="2419550"/>
            <a:ext cx="5675376" cy="5236463"/>
          </a:xfrm>
          <a:prstGeom prst="rect">
            <a:avLst/>
          </a:prstGeom>
          <a:noFill/>
        </p:spPr>
      </p:pic>
      <p:pic>
        <p:nvPicPr>
          <p:cNvPr id="101" name="Picture 10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rot="10800000" flipV="1">
            <a:off x="-17471" y="2419548"/>
            <a:ext cx="1938527" cy="8284464"/>
          </a:xfrm>
          <a:prstGeom prst="rect">
            <a:avLst/>
          </a:prstGeom>
          <a:noFill/>
        </p:spPr>
      </p:pic>
      <p:pic>
        <p:nvPicPr>
          <p:cNvPr id="102" name="Picture 102">
            <a:hlinkClick r:id="" action="ppaction://noaction"/>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rot="10800000" flipV="1">
            <a:off x="1902766" y="7637724"/>
            <a:ext cx="5675376" cy="3066288"/>
          </a:xfrm>
          <a:prstGeom prst="rect">
            <a:avLst/>
          </a:prstGeom>
          <a:noFill/>
        </p:spPr>
      </p:pic>
      <p:sp>
        <p:nvSpPr>
          <p:cNvPr id="103" name="Freeform 103"/>
          <p:cNvSpPr/>
          <p:nvPr/>
        </p:nvSpPr>
        <p:spPr>
          <a:xfrm>
            <a:off x="425649" y="5802200"/>
            <a:ext cx="6702349" cy="0"/>
          </a:xfrm>
          <a:custGeom>
            <a:avLst/>
            <a:gdLst/>
            <a:ahLst/>
            <a:cxnLst/>
            <a:rect l="0" t="0" r="0" b="0"/>
            <a:pathLst>
              <a:path w="6702349">
                <a:moveTo>
                  <a:pt x="0" y="0"/>
                </a:moveTo>
                <a:lnTo>
                  <a:pt x="6702349" y="0"/>
                </a:lnTo>
              </a:path>
            </a:pathLst>
          </a:custGeom>
          <a:noFill/>
          <a:ln w="12700" cap="flat" cmpd="sng">
            <a:solidFill>
              <a:srgbClr val="373535">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04" name="Freeform 104"/>
          <p:cNvSpPr/>
          <p:nvPr/>
        </p:nvSpPr>
        <p:spPr>
          <a:xfrm>
            <a:off x="5525335" y="6787636"/>
            <a:ext cx="1047596" cy="1047584"/>
          </a:xfrm>
          <a:custGeom>
            <a:avLst/>
            <a:gdLst/>
            <a:ahLst/>
            <a:cxnLst/>
            <a:rect l="0" t="0" r="0" b="0"/>
            <a:pathLst>
              <a:path w="1047596" h="1047584">
                <a:moveTo>
                  <a:pt x="523798" y="1047584"/>
                </a:moveTo>
                <a:cubicBezTo>
                  <a:pt x="813078" y="1047584"/>
                  <a:pt x="1047596" y="813079"/>
                  <a:pt x="1047596" y="523786"/>
                </a:cubicBezTo>
                <a:cubicBezTo>
                  <a:pt x="1047596" y="234505"/>
                  <a:pt x="813078" y="0"/>
                  <a:pt x="523798" y="0"/>
                </a:cubicBezTo>
                <a:cubicBezTo>
                  <a:pt x="234518" y="0"/>
                  <a:pt x="0" y="234505"/>
                  <a:pt x="0" y="523786"/>
                </a:cubicBezTo>
                <a:cubicBezTo>
                  <a:pt x="0" y="813079"/>
                  <a:pt x="234518" y="1047584"/>
                  <a:pt x="523798" y="1047584"/>
                </a:cubicBezTo>
              </a:path>
            </a:pathLst>
          </a:custGeom>
          <a:solidFill>
            <a:srgbClr val="1DEEA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05" name="Freeform 105"/>
          <p:cNvSpPr/>
          <p:nvPr/>
        </p:nvSpPr>
        <p:spPr>
          <a:xfrm>
            <a:off x="3813225" y="6784336"/>
            <a:ext cx="1047596" cy="1047584"/>
          </a:xfrm>
          <a:custGeom>
            <a:avLst/>
            <a:gdLst/>
            <a:ahLst/>
            <a:cxnLst/>
            <a:rect l="0" t="0" r="0" b="0"/>
            <a:pathLst>
              <a:path w="1047596" h="1047584">
                <a:moveTo>
                  <a:pt x="523798" y="1047584"/>
                </a:moveTo>
                <a:cubicBezTo>
                  <a:pt x="813078" y="1047584"/>
                  <a:pt x="1047596" y="813079"/>
                  <a:pt x="1047596" y="523786"/>
                </a:cubicBezTo>
                <a:cubicBezTo>
                  <a:pt x="1047596" y="234505"/>
                  <a:pt x="813078" y="0"/>
                  <a:pt x="523798" y="0"/>
                </a:cubicBezTo>
                <a:cubicBezTo>
                  <a:pt x="234518" y="0"/>
                  <a:pt x="0" y="234505"/>
                  <a:pt x="0" y="523786"/>
                </a:cubicBezTo>
                <a:cubicBezTo>
                  <a:pt x="0" y="813079"/>
                  <a:pt x="234518" y="1047584"/>
                  <a:pt x="523798" y="1047584"/>
                </a:cubicBezTo>
              </a:path>
            </a:pathLst>
          </a:custGeom>
          <a:solidFill>
            <a:srgbClr val="B7A5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06" name="Freeform 106"/>
          <p:cNvSpPr/>
          <p:nvPr/>
        </p:nvSpPr>
        <p:spPr>
          <a:xfrm>
            <a:off x="2076908" y="6783476"/>
            <a:ext cx="1047596" cy="1047584"/>
          </a:xfrm>
          <a:custGeom>
            <a:avLst/>
            <a:gdLst/>
            <a:ahLst/>
            <a:cxnLst/>
            <a:rect l="0" t="0" r="0" b="0"/>
            <a:pathLst>
              <a:path w="1047596" h="1047584">
                <a:moveTo>
                  <a:pt x="523798" y="1047584"/>
                </a:moveTo>
                <a:cubicBezTo>
                  <a:pt x="813078" y="1047584"/>
                  <a:pt x="1047596" y="813079"/>
                  <a:pt x="1047596" y="523786"/>
                </a:cubicBezTo>
                <a:cubicBezTo>
                  <a:pt x="1047596" y="234505"/>
                  <a:pt x="813078" y="0"/>
                  <a:pt x="523798" y="0"/>
                </a:cubicBezTo>
                <a:cubicBezTo>
                  <a:pt x="234518" y="0"/>
                  <a:pt x="0" y="234505"/>
                  <a:pt x="0" y="523786"/>
                </a:cubicBezTo>
                <a:cubicBezTo>
                  <a:pt x="0" y="813079"/>
                  <a:pt x="234518" y="1047584"/>
                  <a:pt x="523798" y="1047584"/>
                </a:cubicBezTo>
              </a:path>
            </a:pathLst>
          </a:custGeom>
          <a:solidFill>
            <a:srgbClr val="00EFED">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07" name="Freeform 107"/>
          <p:cNvSpPr/>
          <p:nvPr/>
        </p:nvSpPr>
        <p:spPr>
          <a:xfrm>
            <a:off x="533396" y="6794525"/>
            <a:ext cx="1047596" cy="1047584"/>
          </a:xfrm>
          <a:custGeom>
            <a:avLst/>
            <a:gdLst/>
            <a:ahLst/>
            <a:cxnLst/>
            <a:rect l="0" t="0" r="0" b="0"/>
            <a:pathLst>
              <a:path w="1047596" h="1047584">
                <a:moveTo>
                  <a:pt x="523798" y="1047584"/>
                </a:moveTo>
                <a:cubicBezTo>
                  <a:pt x="813078" y="1047584"/>
                  <a:pt x="1047596" y="813079"/>
                  <a:pt x="1047596" y="523786"/>
                </a:cubicBezTo>
                <a:cubicBezTo>
                  <a:pt x="1047596" y="234505"/>
                  <a:pt x="813078" y="0"/>
                  <a:pt x="523798" y="0"/>
                </a:cubicBezTo>
                <a:cubicBezTo>
                  <a:pt x="234518" y="0"/>
                  <a:pt x="0" y="234505"/>
                  <a:pt x="0" y="523786"/>
                </a:cubicBezTo>
                <a:cubicBezTo>
                  <a:pt x="0" y="813079"/>
                  <a:pt x="234518" y="1047584"/>
                  <a:pt x="523798" y="1047584"/>
                </a:cubicBezTo>
              </a:path>
            </a:pathLst>
          </a:custGeom>
          <a:solidFill>
            <a:srgbClr val="3E00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08" name="Freeform 108"/>
          <p:cNvSpPr/>
          <p:nvPr/>
        </p:nvSpPr>
        <p:spPr>
          <a:xfrm>
            <a:off x="3477794" y="5635744"/>
            <a:ext cx="136309" cy="66459"/>
          </a:xfrm>
          <a:custGeom>
            <a:avLst/>
            <a:gdLst/>
            <a:ahLst/>
            <a:cxnLst/>
            <a:rect l="0" t="0" r="0" b="0"/>
            <a:pathLst>
              <a:path w="136309" h="66459">
                <a:moveTo>
                  <a:pt x="0" y="0"/>
                </a:moveTo>
                <a:lnTo>
                  <a:pt x="68148" y="66459"/>
                </a:lnTo>
                <a:lnTo>
                  <a:pt x="136309" y="0"/>
                </a:lnTo>
              </a:path>
            </a:pathLst>
          </a:custGeom>
          <a:noFill/>
          <a:ln w="25400" cap="flat" cmpd="sng">
            <a:solidFill>
              <a:srgbClr val="FFFFF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09" name="Freeform 109"/>
          <p:cNvSpPr/>
          <p:nvPr/>
        </p:nvSpPr>
        <p:spPr>
          <a:xfrm>
            <a:off x="440866" y="5635744"/>
            <a:ext cx="136309" cy="66459"/>
          </a:xfrm>
          <a:custGeom>
            <a:avLst/>
            <a:gdLst/>
            <a:ahLst/>
            <a:cxnLst/>
            <a:rect l="0" t="0" r="0" b="0"/>
            <a:pathLst>
              <a:path w="136309" h="66459">
                <a:moveTo>
                  <a:pt x="0" y="0"/>
                </a:moveTo>
                <a:lnTo>
                  <a:pt x="68148" y="66459"/>
                </a:lnTo>
                <a:lnTo>
                  <a:pt x="136309" y="0"/>
                </a:lnTo>
              </a:path>
            </a:pathLst>
          </a:custGeom>
          <a:noFill/>
          <a:ln w="25400" cap="flat" cmpd="sng">
            <a:solidFill>
              <a:srgbClr val="FFFFF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10" name="Freeform 110"/>
          <p:cNvSpPr/>
          <p:nvPr/>
        </p:nvSpPr>
        <p:spPr>
          <a:xfrm>
            <a:off x="1959330" y="5635744"/>
            <a:ext cx="136309" cy="66459"/>
          </a:xfrm>
          <a:custGeom>
            <a:avLst/>
            <a:gdLst/>
            <a:ahLst/>
            <a:cxnLst/>
            <a:rect l="0" t="0" r="0" b="0"/>
            <a:pathLst>
              <a:path w="136309" h="66459">
                <a:moveTo>
                  <a:pt x="0" y="0"/>
                </a:moveTo>
                <a:lnTo>
                  <a:pt x="68148" y="66459"/>
                </a:lnTo>
                <a:lnTo>
                  <a:pt x="136309" y="0"/>
                </a:lnTo>
              </a:path>
            </a:pathLst>
          </a:custGeom>
          <a:noFill/>
          <a:ln w="25400" cap="flat" cmpd="sng">
            <a:solidFill>
              <a:srgbClr val="FFFFF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pic>
        <p:nvPicPr>
          <p:cNvPr id="111" name="Picture 1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7292" y="175877"/>
            <a:ext cx="7606018" cy="2727444"/>
          </a:xfrm>
          <a:prstGeom prst="rect">
            <a:avLst/>
          </a:prstGeom>
          <a:noFill/>
        </p:spPr>
      </p:pic>
      <p:sp>
        <p:nvSpPr>
          <p:cNvPr id="112" name="Freeform 112"/>
          <p:cNvSpPr/>
          <p:nvPr/>
        </p:nvSpPr>
        <p:spPr>
          <a:xfrm>
            <a:off x="-27292" y="13"/>
            <a:ext cx="7606334" cy="179997"/>
          </a:xfrm>
          <a:custGeom>
            <a:avLst/>
            <a:gdLst/>
            <a:ahLst/>
            <a:cxnLst/>
            <a:rect l="0" t="0" r="0" b="0"/>
            <a:pathLst>
              <a:path w="7559992" h="179997">
                <a:moveTo>
                  <a:pt x="0" y="179997"/>
                </a:moveTo>
                <a:lnTo>
                  <a:pt x="7559992" y="179997"/>
                </a:lnTo>
                <a:lnTo>
                  <a:pt x="7559992" y="0"/>
                </a:lnTo>
                <a:lnTo>
                  <a:pt x="0" y="0"/>
                </a:lnTo>
                <a:lnTo>
                  <a:pt x="0" y="179997"/>
                </a:lnTo>
                <a:close/>
              </a:path>
            </a:pathLst>
          </a:custGeom>
          <a:solidFill>
            <a:srgbClr val="000000">
              <a:alpha val="10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3" name="Freeform 113"/>
          <p:cNvSpPr/>
          <p:nvPr/>
        </p:nvSpPr>
        <p:spPr>
          <a:xfrm>
            <a:off x="438348" y="364409"/>
            <a:ext cx="2331186" cy="2331186"/>
          </a:xfrm>
          <a:custGeom>
            <a:avLst/>
            <a:gdLst/>
            <a:ahLst/>
            <a:cxnLst/>
            <a:rect l="0" t="0" r="0" b="0"/>
            <a:pathLst>
              <a:path w="2331186" h="2331186">
                <a:moveTo>
                  <a:pt x="1165593" y="2331186"/>
                </a:moveTo>
                <a:cubicBezTo>
                  <a:pt x="1809330" y="2331186"/>
                  <a:pt x="2331186" y="1809331"/>
                  <a:pt x="2331186" y="1165593"/>
                </a:cubicBezTo>
                <a:cubicBezTo>
                  <a:pt x="2331186" y="521856"/>
                  <a:pt x="1809330" y="0"/>
                  <a:pt x="1165593" y="0"/>
                </a:cubicBezTo>
                <a:cubicBezTo>
                  <a:pt x="521856" y="0"/>
                  <a:pt x="0" y="521856"/>
                  <a:pt x="0" y="1165593"/>
                </a:cubicBezTo>
                <a:cubicBezTo>
                  <a:pt x="0" y="1809331"/>
                  <a:pt x="521856" y="2331186"/>
                  <a:pt x="1165593" y="2331186"/>
                </a:cubicBezTo>
              </a:path>
            </a:pathLst>
          </a:custGeom>
          <a:solidFill>
            <a:srgbClr val="373535">
              <a:alpha val="10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4" name="Freeform 114"/>
          <p:cNvSpPr/>
          <p:nvPr/>
        </p:nvSpPr>
        <p:spPr>
          <a:xfrm>
            <a:off x="2562514" y="572101"/>
            <a:ext cx="1165580" cy="1165593"/>
          </a:xfrm>
          <a:custGeom>
            <a:avLst/>
            <a:gdLst/>
            <a:ahLst/>
            <a:cxnLst/>
            <a:rect l="0" t="0" r="0" b="0"/>
            <a:pathLst>
              <a:path w="1165580" h="1165593">
                <a:moveTo>
                  <a:pt x="582790" y="1165593"/>
                </a:moveTo>
                <a:cubicBezTo>
                  <a:pt x="904658" y="1165593"/>
                  <a:pt x="1165580" y="904672"/>
                  <a:pt x="1165580" y="582803"/>
                </a:cubicBezTo>
                <a:cubicBezTo>
                  <a:pt x="1165580" y="260934"/>
                  <a:pt x="904658" y="0"/>
                  <a:pt x="582790" y="0"/>
                </a:cubicBezTo>
                <a:cubicBezTo>
                  <a:pt x="260922" y="0"/>
                  <a:pt x="0" y="260934"/>
                  <a:pt x="0" y="582803"/>
                </a:cubicBezTo>
                <a:cubicBezTo>
                  <a:pt x="0" y="904672"/>
                  <a:pt x="260922" y="1165593"/>
                  <a:pt x="582790" y="1165593"/>
                </a:cubicBezTo>
              </a:path>
            </a:pathLst>
          </a:custGeom>
          <a:solidFill>
            <a:srgbClr val="3E00FF">
              <a:alpha val="10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6" name="Freeform 116"/>
          <p:cNvSpPr/>
          <p:nvPr/>
        </p:nvSpPr>
        <p:spPr>
          <a:xfrm>
            <a:off x="5857135" y="7541115"/>
            <a:ext cx="223672" cy="0"/>
          </a:xfrm>
          <a:custGeom>
            <a:avLst/>
            <a:gdLst/>
            <a:ahLst/>
            <a:cxnLst/>
            <a:rect l="0" t="0" r="0" b="0"/>
            <a:pathLst>
              <a:path w="223672">
                <a:moveTo>
                  <a:pt x="0" y="0"/>
                </a:moveTo>
                <a:lnTo>
                  <a:pt x="223672" y="0"/>
                </a:lnTo>
              </a:path>
            </a:pathLst>
          </a:custGeom>
          <a:noFill/>
          <a:ln w="13157"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17" name="Freeform 117"/>
          <p:cNvSpPr/>
          <p:nvPr/>
        </p:nvSpPr>
        <p:spPr>
          <a:xfrm>
            <a:off x="6080808" y="7435857"/>
            <a:ext cx="144729" cy="210515"/>
          </a:xfrm>
          <a:custGeom>
            <a:avLst/>
            <a:gdLst/>
            <a:ahLst/>
            <a:cxnLst/>
            <a:rect l="0" t="0" r="0" b="0"/>
            <a:pathLst>
              <a:path w="144729" h="210515">
                <a:moveTo>
                  <a:pt x="0" y="210515"/>
                </a:moveTo>
                <a:lnTo>
                  <a:pt x="0" y="0"/>
                </a:lnTo>
                <a:lnTo>
                  <a:pt x="144729" y="105258"/>
                </a:lnTo>
                <a:lnTo>
                  <a:pt x="0" y="210515"/>
                </a:lnTo>
                <a:close/>
                <a:moveTo>
                  <a:pt x="0" y="210515"/>
                </a:moveTo>
              </a:path>
            </a:pathLst>
          </a:custGeom>
          <a:noFill/>
          <a:ln w="13157"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18" name="Freeform 118"/>
          <p:cNvSpPr/>
          <p:nvPr/>
        </p:nvSpPr>
        <p:spPr>
          <a:xfrm>
            <a:off x="4347046" y="7481238"/>
            <a:ext cx="156565" cy="89458"/>
          </a:xfrm>
          <a:custGeom>
            <a:avLst/>
            <a:gdLst/>
            <a:ahLst/>
            <a:cxnLst/>
            <a:rect l="0" t="0" r="0" b="0"/>
            <a:pathLst>
              <a:path w="156565" h="89458">
                <a:moveTo>
                  <a:pt x="0" y="44729"/>
                </a:moveTo>
                <a:lnTo>
                  <a:pt x="78282" y="0"/>
                </a:lnTo>
                <a:lnTo>
                  <a:pt x="156565" y="44729"/>
                </a:lnTo>
                <a:lnTo>
                  <a:pt x="78282" y="89458"/>
                </a:lnTo>
                <a:lnTo>
                  <a:pt x="0" y="44729"/>
                </a:lnTo>
                <a:close/>
                <a:moveTo>
                  <a:pt x="0" y="44729"/>
                </a:moveTo>
              </a:path>
            </a:pathLst>
          </a:custGeom>
          <a:noFill/>
          <a:ln w="11188"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19" name="Freeform 119"/>
          <p:cNvSpPr/>
          <p:nvPr/>
        </p:nvSpPr>
        <p:spPr>
          <a:xfrm>
            <a:off x="4190475" y="7369397"/>
            <a:ext cx="134200" cy="67106"/>
          </a:xfrm>
          <a:custGeom>
            <a:avLst/>
            <a:gdLst/>
            <a:ahLst/>
            <a:cxnLst/>
            <a:rect l="0" t="0" r="0" b="0"/>
            <a:pathLst>
              <a:path w="134200" h="67106">
                <a:moveTo>
                  <a:pt x="0" y="0"/>
                </a:moveTo>
                <a:lnTo>
                  <a:pt x="134200" y="0"/>
                </a:lnTo>
                <a:lnTo>
                  <a:pt x="134200" y="67106"/>
                </a:lnTo>
                <a:lnTo>
                  <a:pt x="0" y="67106"/>
                </a:lnTo>
                <a:close/>
                <a:moveTo>
                  <a:pt x="0" y="0"/>
                </a:moveTo>
              </a:path>
            </a:pathLst>
          </a:custGeom>
          <a:noFill/>
          <a:ln w="11188"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20" name="Freeform 120"/>
          <p:cNvSpPr/>
          <p:nvPr/>
        </p:nvSpPr>
        <p:spPr>
          <a:xfrm>
            <a:off x="4190475" y="7615436"/>
            <a:ext cx="134200" cy="67106"/>
          </a:xfrm>
          <a:custGeom>
            <a:avLst/>
            <a:gdLst/>
            <a:ahLst/>
            <a:cxnLst/>
            <a:rect l="0" t="0" r="0" b="0"/>
            <a:pathLst>
              <a:path w="134200" h="67106">
                <a:moveTo>
                  <a:pt x="0" y="0"/>
                </a:moveTo>
                <a:lnTo>
                  <a:pt x="134200" y="0"/>
                </a:lnTo>
                <a:lnTo>
                  <a:pt x="134200" y="67106"/>
                </a:lnTo>
                <a:lnTo>
                  <a:pt x="0" y="67106"/>
                </a:lnTo>
                <a:close/>
                <a:moveTo>
                  <a:pt x="0" y="0"/>
                </a:moveTo>
              </a:path>
            </a:pathLst>
          </a:custGeom>
          <a:noFill/>
          <a:ln w="11188"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21" name="Freeform 121"/>
          <p:cNvSpPr/>
          <p:nvPr/>
        </p:nvSpPr>
        <p:spPr>
          <a:xfrm>
            <a:off x="4257577" y="7470049"/>
            <a:ext cx="0" cy="111836"/>
          </a:xfrm>
          <a:custGeom>
            <a:avLst/>
            <a:gdLst/>
            <a:ahLst/>
            <a:cxnLst/>
            <a:rect l="0" t="0" r="0" b="0"/>
            <a:pathLst>
              <a:path h="111836">
                <a:moveTo>
                  <a:pt x="0" y="0"/>
                </a:moveTo>
                <a:lnTo>
                  <a:pt x="0" y="111836"/>
                </a:lnTo>
              </a:path>
            </a:pathLst>
          </a:custGeom>
          <a:noFill/>
          <a:ln w="11188"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22" name="Freeform 122"/>
          <p:cNvSpPr/>
          <p:nvPr/>
        </p:nvSpPr>
        <p:spPr>
          <a:xfrm>
            <a:off x="4358229" y="7402947"/>
            <a:ext cx="67106" cy="44729"/>
          </a:xfrm>
          <a:custGeom>
            <a:avLst/>
            <a:gdLst/>
            <a:ahLst/>
            <a:cxnLst/>
            <a:rect l="0" t="0" r="0" b="0"/>
            <a:pathLst>
              <a:path w="67106" h="44729">
                <a:moveTo>
                  <a:pt x="0" y="0"/>
                </a:moveTo>
                <a:lnTo>
                  <a:pt x="67106" y="0"/>
                </a:lnTo>
                <a:lnTo>
                  <a:pt x="67106" y="44729"/>
                </a:lnTo>
              </a:path>
            </a:pathLst>
          </a:custGeom>
          <a:noFill/>
          <a:ln w="11188"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23" name="Freeform 123"/>
          <p:cNvSpPr/>
          <p:nvPr/>
        </p:nvSpPr>
        <p:spPr>
          <a:xfrm>
            <a:off x="4358229" y="7604258"/>
            <a:ext cx="67106" cy="44729"/>
          </a:xfrm>
          <a:custGeom>
            <a:avLst/>
            <a:gdLst/>
            <a:ahLst/>
            <a:cxnLst/>
            <a:rect l="0" t="0" r="0" b="0"/>
            <a:pathLst>
              <a:path w="67106" h="44729">
                <a:moveTo>
                  <a:pt x="0" y="44729"/>
                </a:moveTo>
                <a:lnTo>
                  <a:pt x="67106" y="44729"/>
                </a:lnTo>
                <a:lnTo>
                  <a:pt x="67106" y="0"/>
                </a:lnTo>
              </a:path>
            </a:pathLst>
          </a:custGeom>
          <a:noFill/>
          <a:ln w="11188"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24" name="Freeform 124"/>
          <p:cNvSpPr/>
          <p:nvPr/>
        </p:nvSpPr>
        <p:spPr>
          <a:xfrm>
            <a:off x="431999" y="5713375"/>
            <a:ext cx="0" cy="190347"/>
          </a:xfrm>
          <a:custGeom>
            <a:avLst/>
            <a:gdLst/>
            <a:ahLst/>
            <a:cxnLst/>
            <a:rect l="0" t="0" r="0" b="0"/>
            <a:pathLst>
              <a:path h="190347">
                <a:moveTo>
                  <a:pt x="0" y="190347"/>
                </a:moveTo>
                <a:lnTo>
                  <a:pt x="0" y="0"/>
                </a:lnTo>
              </a:path>
            </a:pathLst>
          </a:custGeom>
          <a:noFill/>
          <a:ln w="12700" cap="flat" cmpd="sng">
            <a:solidFill>
              <a:srgbClr val="373535">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25" name="Freeform 125"/>
          <p:cNvSpPr/>
          <p:nvPr/>
        </p:nvSpPr>
        <p:spPr>
          <a:xfrm>
            <a:off x="5044230" y="5673291"/>
            <a:ext cx="0" cy="225132"/>
          </a:xfrm>
          <a:custGeom>
            <a:avLst/>
            <a:gdLst/>
            <a:ahLst/>
            <a:cxnLst/>
            <a:rect l="0" t="0" r="0" b="0"/>
            <a:pathLst>
              <a:path h="225132">
                <a:moveTo>
                  <a:pt x="0" y="225132"/>
                </a:moveTo>
                <a:lnTo>
                  <a:pt x="0" y="0"/>
                </a:lnTo>
              </a:path>
            </a:pathLst>
          </a:custGeom>
          <a:noFill/>
          <a:ln w="12700" cap="flat" cmpd="sng">
            <a:solidFill>
              <a:srgbClr val="373535">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32" name="Freeform 132"/>
          <p:cNvSpPr/>
          <p:nvPr/>
        </p:nvSpPr>
        <p:spPr>
          <a:xfrm>
            <a:off x="7134349" y="5689635"/>
            <a:ext cx="0" cy="225132"/>
          </a:xfrm>
          <a:custGeom>
            <a:avLst/>
            <a:gdLst/>
            <a:ahLst/>
            <a:cxnLst/>
            <a:rect l="0" t="0" r="0" b="0"/>
            <a:pathLst>
              <a:path h="225132">
                <a:moveTo>
                  <a:pt x="0" y="225132"/>
                </a:moveTo>
                <a:lnTo>
                  <a:pt x="0" y="0"/>
                </a:lnTo>
              </a:path>
            </a:pathLst>
          </a:custGeom>
          <a:noFill/>
          <a:ln w="12700" cap="flat" cmpd="sng">
            <a:solidFill>
              <a:srgbClr val="373535">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33" name="Freeform 133"/>
          <p:cNvSpPr/>
          <p:nvPr/>
        </p:nvSpPr>
        <p:spPr>
          <a:xfrm>
            <a:off x="1047750" y="6540521"/>
            <a:ext cx="0" cy="190500"/>
          </a:xfrm>
          <a:custGeom>
            <a:avLst/>
            <a:gdLst/>
            <a:ahLst/>
            <a:cxnLst/>
            <a:rect l="0" t="0" r="0" b="0"/>
            <a:pathLst>
              <a:path h="190500">
                <a:moveTo>
                  <a:pt x="0" y="0"/>
                </a:moveTo>
                <a:lnTo>
                  <a:pt x="0" y="190500"/>
                </a:lnTo>
              </a:path>
            </a:pathLst>
          </a:custGeom>
          <a:noFill/>
          <a:ln w="6350" cap="flat" cmpd="sng">
            <a:solidFill>
              <a:srgbClr val="373535">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34" name="Freeform 134"/>
          <p:cNvSpPr/>
          <p:nvPr/>
        </p:nvSpPr>
        <p:spPr>
          <a:xfrm>
            <a:off x="4294349" y="6552521"/>
            <a:ext cx="0" cy="190500"/>
          </a:xfrm>
          <a:custGeom>
            <a:avLst/>
            <a:gdLst/>
            <a:ahLst/>
            <a:cxnLst/>
            <a:rect l="0" t="0" r="0" b="0"/>
            <a:pathLst>
              <a:path h="190500">
                <a:moveTo>
                  <a:pt x="0" y="0"/>
                </a:moveTo>
                <a:lnTo>
                  <a:pt x="0" y="190500"/>
                </a:lnTo>
              </a:path>
            </a:pathLst>
          </a:custGeom>
          <a:noFill/>
          <a:ln w="6350" cap="flat" cmpd="sng">
            <a:solidFill>
              <a:srgbClr val="373535">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35" name="Freeform 135"/>
          <p:cNvSpPr/>
          <p:nvPr/>
        </p:nvSpPr>
        <p:spPr>
          <a:xfrm>
            <a:off x="2597150" y="7886021"/>
            <a:ext cx="0" cy="190500"/>
          </a:xfrm>
          <a:custGeom>
            <a:avLst/>
            <a:gdLst/>
            <a:ahLst/>
            <a:cxnLst/>
            <a:rect l="0" t="0" r="0" b="0"/>
            <a:pathLst>
              <a:path h="190500">
                <a:moveTo>
                  <a:pt x="0" y="0"/>
                </a:moveTo>
                <a:lnTo>
                  <a:pt x="0" y="190500"/>
                </a:lnTo>
              </a:path>
            </a:pathLst>
          </a:custGeom>
          <a:noFill/>
          <a:ln w="6350" cap="flat" cmpd="sng">
            <a:solidFill>
              <a:srgbClr val="373535">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36" name="Freeform 136"/>
          <p:cNvSpPr/>
          <p:nvPr/>
        </p:nvSpPr>
        <p:spPr>
          <a:xfrm>
            <a:off x="4311650" y="7912121"/>
            <a:ext cx="0" cy="190500"/>
          </a:xfrm>
          <a:custGeom>
            <a:avLst/>
            <a:gdLst/>
            <a:ahLst/>
            <a:cxnLst/>
            <a:rect l="0" t="0" r="0" b="0"/>
            <a:pathLst>
              <a:path h="190500">
                <a:moveTo>
                  <a:pt x="0" y="0"/>
                </a:moveTo>
                <a:lnTo>
                  <a:pt x="0" y="190500"/>
                </a:lnTo>
              </a:path>
            </a:pathLst>
          </a:custGeom>
          <a:noFill/>
          <a:ln w="6350" cap="flat" cmpd="sng">
            <a:solidFill>
              <a:srgbClr val="373535">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37" name="Freeform 137"/>
          <p:cNvSpPr/>
          <p:nvPr/>
        </p:nvSpPr>
        <p:spPr>
          <a:xfrm>
            <a:off x="6038850" y="6539821"/>
            <a:ext cx="0" cy="215900"/>
          </a:xfrm>
          <a:custGeom>
            <a:avLst/>
            <a:gdLst/>
            <a:ahLst/>
            <a:cxnLst/>
            <a:rect l="0" t="0" r="0" b="0"/>
            <a:pathLst>
              <a:path h="215900">
                <a:moveTo>
                  <a:pt x="0" y="0"/>
                </a:moveTo>
                <a:lnTo>
                  <a:pt x="0" y="215900"/>
                </a:lnTo>
              </a:path>
            </a:pathLst>
          </a:custGeom>
          <a:noFill/>
          <a:ln w="6350" cap="flat" cmpd="sng">
            <a:solidFill>
              <a:srgbClr val="373535">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38" name="Freeform 138"/>
          <p:cNvSpPr/>
          <p:nvPr/>
        </p:nvSpPr>
        <p:spPr>
          <a:xfrm>
            <a:off x="6046949" y="7924121"/>
            <a:ext cx="0" cy="190500"/>
          </a:xfrm>
          <a:custGeom>
            <a:avLst/>
            <a:gdLst/>
            <a:ahLst/>
            <a:cxnLst/>
            <a:rect l="0" t="0" r="0" b="0"/>
            <a:pathLst>
              <a:path h="190500">
                <a:moveTo>
                  <a:pt x="0" y="0"/>
                </a:moveTo>
                <a:lnTo>
                  <a:pt x="0" y="190500"/>
                </a:lnTo>
              </a:path>
            </a:pathLst>
          </a:custGeom>
          <a:noFill/>
          <a:ln w="6350" cap="flat" cmpd="sng">
            <a:solidFill>
              <a:srgbClr val="373535">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39" name="Freeform 139"/>
          <p:cNvSpPr/>
          <p:nvPr/>
        </p:nvSpPr>
        <p:spPr>
          <a:xfrm>
            <a:off x="994596" y="7437751"/>
            <a:ext cx="0" cy="214312"/>
          </a:xfrm>
          <a:custGeom>
            <a:avLst/>
            <a:gdLst/>
            <a:ahLst/>
            <a:cxnLst/>
            <a:rect l="0" t="0" r="0" b="0"/>
            <a:pathLst>
              <a:path h="214312">
                <a:moveTo>
                  <a:pt x="0" y="0"/>
                </a:moveTo>
                <a:lnTo>
                  <a:pt x="0" y="214312"/>
                </a:lnTo>
              </a:path>
            </a:pathLst>
          </a:custGeom>
          <a:noFill/>
          <a:ln w="10718"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40" name="Freeform 140"/>
          <p:cNvSpPr/>
          <p:nvPr/>
        </p:nvSpPr>
        <p:spPr>
          <a:xfrm>
            <a:off x="919590" y="7330595"/>
            <a:ext cx="64286" cy="64287"/>
          </a:xfrm>
          <a:custGeom>
            <a:avLst/>
            <a:gdLst/>
            <a:ahLst/>
            <a:cxnLst/>
            <a:rect l="0" t="0" r="0" b="0"/>
            <a:pathLst>
              <a:path w="64286" h="64287">
                <a:moveTo>
                  <a:pt x="32143" y="0"/>
                </a:moveTo>
                <a:cubicBezTo>
                  <a:pt x="49897" y="0"/>
                  <a:pt x="64286" y="14389"/>
                  <a:pt x="64286" y="32143"/>
                </a:cubicBezTo>
                <a:cubicBezTo>
                  <a:pt x="64286" y="49898"/>
                  <a:pt x="49897" y="64287"/>
                  <a:pt x="32143" y="64287"/>
                </a:cubicBezTo>
                <a:cubicBezTo>
                  <a:pt x="14389" y="64287"/>
                  <a:pt x="0" y="49898"/>
                  <a:pt x="0" y="32143"/>
                </a:cubicBezTo>
                <a:cubicBezTo>
                  <a:pt x="0" y="14389"/>
                  <a:pt x="14389" y="0"/>
                  <a:pt x="32143" y="0"/>
                </a:cubicBezTo>
                <a:close/>
                <a:moveTo>
                  <a:pt x="32143" y="0"/>
                </a:moveTo>
              </a:path>
            </a:pathLst>
          </a:custGeom>
          <a:noFill/>
          <a:ln w="10718"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41" name="Freeform 141"/>
          <p:cNvSpPr/>
          <p:nvPr/>
        </p:nvSpPr>
        <p:spPr>
          <a:xfrm>
            <a:off x="908865" y="7437751"/>
            <a:ext cx="192887" cy="214312"/>
          </a:xfrm>
          <a:custGeom>
            <a:avLst/>
            <a:gdLst/>
            <a:ahLst/>
            <a:cxnLst/>
            <a:rect l="0" t="0" r="0" b="0"/>
            <a:pathLst>
              <a:path w="192887" h="214312">
                <a:moveTo>
                  <a:pt x="192887" y="0"/>
                </a:moveTo>
                <a:lnTo>
                  <a:pt x="21437" y="0"/>
                </a:lnTo>
                <a:cubicBezTo>
                  <a:pt x="9601" y="0"/>
                  <a:pt x="0" y="9588"/>
                  <a:pt x="0" y="21424"/>
                </a:cubicBezTo>
                <a:lnTo>
                  <a:pt x="0" y="214312"/>
                </a:lnTo>
              </a:path>
            </a:pathLst>
          </a:custGeom>
          <a:noFill/>
          <a:ln w="10718"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42" name="Freeform 142"/>
          <p:cNvSpPr/>
          <p:nvPr/>
        </p:nvSpPr>
        <p:spPr>
          <a:xfrm>
            <a:off x="1026742" y="7362742"/>
            <a:ext cx="160731" cy="192887"/>
          </a:xfrm>
          <a:custGeom>
            <a:avLst/>
            <a:gdLst/>
            <a:ahLst/>
            <a:cxnLst/>
            <a:rect l="0" t="0" r="0" b="0"/>
            <a:pathLst>
              <a:path w="160731" h="192887">
                <a:moveTo>
                  <a:pt x="0" y="0"/>
                </a:moveTo>
                <a:lnTo>
                  <a:pt x="160731" y="0"/>
                </a:lnTo>
                <a:lnTo>
                  <a:pt x="160731" y="192887"/>
                </a:lnTo>
                <a:lnTo>
                  <a:pt x="10718" y="192887"/>
                </a:lnTo>
              </a:path>
            </a:pathLst>
          </a:custGeom>
          <a:noFill/>
          <a:ln w="10718"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43" name="Freeform 143"/>
          <p:cNvSpPr/>
          <p:nvPr/>
        </p:nvSpPr>
        <p:spPr>
          <a:xfrm>
            <a:off x="1112467" y="7555623"/>
            <a:ext cx="53581" cy="96443"/>
          </a:xfrm>
          <a:custGeom>
            <a:avLst/>
            <a:gdLst/>
            <a:ahLst/>
            <a:cxnLst/>
            <a:rect l="0" t="0" r="0" b="0"/>
            <a:pathLst>
              <a:path w="53581" h="96443">
                <a:moveTo>
                  <a:pt x="0" y="0"/>
                </a:moveTo>
                <a:lnTo>
                  <a:pt x="53581" y="96443"/>
                </a:lnTo>
              </a:path>
            </a:pathLst>
          </a:custGeom>
          <a:noFill/>
          <a:ln w="10718"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44" name="Freeform 144"/>
          <p:cNvSpPr/>
          <p:nvPr/>
        </p:nvSpPr>
        <p:spPr>
          <a:xfrm>
            <a:off x="2704437" y="7661358"/>
            <a:ext cx="61594" cy="61594"/>
          </a:xfrm>
          <a:custGeom>
            <a:avLst/>
            <a:gdLst/>
            <a:ahLst/>
            <a:cxnLst/>
            <a:rect l="0" t="0" r="0" b="0"/>
            <a:pathLst>
              <a:path w="61594" h="61594">
                <a:moveTo>
                  <a:pt x="61594" y="61594"/>
                </a:moveTo>
                <a:lnTo>
                  <a:pt x="0" y="0"/>
                </a:lnTo>
              </a:path>
            </a:pathLst>
          </a:custGeom>
          <a:noFill/>
          <a:ln w="12319"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45" name="Freeform 145"/>
          <p:cNvSpPr/>
          <p:nvPr/>
        </p:nvSpPr>
        <p:spPr>
          <a:xfrm>
            <a:off x="2482694" y="7439616"/>
            <a:ext cx="86232" cy="86232"/>
          </a:xfrm>
          <a:custGeom>
            <a:avLst/>
            <a:gdLst/>
            <a:ahLst/>
            <a:cxnLst/>
            <a:rect l="0" t="0" r="0" b="0"/>
            <a:pathLst>
              <a:path w="86232" h="86232">
                <a:moveTo>
                  <a:pt x="0" y="86232"/>
                </a:moveTo>
                <a:cubicBezTo>
                  <a:pt x="0" y="38607"/>
                  <a:pt x="38607" y="0"/>
                  <a:pt x="86232" y="0"/>
                </a:cubicBezTo>
              </a:path>
            </a:pathLst>
          </a:custGeom>
          <a:noFill/>
          <a:ln w="12319"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46" name="Freeform 146"/>
          <p:cNvSpPr/>
          <p:nvPr/>
        </p:nvSpPr>
        <p:spPr>
          <a:xfrm>
            <a:off x="2433419" y="7390340"/>
            <a:ext cx="271018" cy="271018"/>
          </a:xfrm>
          <a:custGeom>
            <a:avLst/>
            <a:gdLst/>
            <a:ahLst/>
            <a:cxnLst/>
            <a:rect l="0" t="0" r="0" b="0"/>
            <a:pathLst>
              <a:path w="271018" h="271018">
                <a:moveTo>
                  <a:pt x="135509" y="0"/>
                </a:moveTo>
                <a:cubicBezTo>
                  <a:pt x="210350" y="0"/>
                  <a:pt x="271018" y="60667"/>
                  <a:pt x="271018" y="135509"/>
                </a:cubicBezTo>
                <a:cubicBezTo>
                  <a:pt x="271018" y="210350"/>
                  <a:pt x="210350" y="271018"/>
                  <a:pt x="135509" y="271018"/>
                </a:cubicBezTo>
                <a:cubicBezTo>
                  <a:pt x="60668" y="271018"/>
                  <a:pt x="0" y="210350"/>
                  <a:pt x="0" y="135509"/>
                </a:cubicBezTo>
                <a:cubicBezTo>
                  <a:pt x="0" y="60667"/>
                  <a:pt x="60668" y="0"/>
                  <a:pt x="135509" y="0"/>
                </a:cubicBezTo>
                <a:close/>
                <a:moveTo>
                  <a:pt x="135509" y="0"/>
                </a:moveTo>
              </a:path>
            </a:pathLst>
          </a:custGeom>
          <a:noFill/>
          <a:ln w="12319"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47" name="Freeform 147"/>
          <p:cNvSpPr/>
          <p:nvPr/>
        </p:nvSpPr>
        <p:spPr>
          <a:xfrm>
            <a:off x="2586200" y="6539821"/>
            <a:ext cx="0" cy="190500"/>
          </a:xfrm>
          <a:custGeom>
            <a:avLst/>
            <a:gdLst/>
            <a:ahLst/>
            <a:cxnLst/>
            <a:rect l="0" t="0" r="0" b="0"/>
            <a:pathLst>
              <a:path h="190500">
                <a:moveTo>
                  <a:pt x="0" y="0"/>
                </a:moveTo>
                <a:lnTo>
                  <a:pt x="0" y="190500"/>
                </a:lnTo>
              </a:path>
            </a:pathLst>
          </a:custGeom>
          <a:noFill/>
          <a:ln w="6350" cap="flat" cmpd="sng">
            <a:solidFill>
              <a:srgbClr val="373535">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Aptos Display" panose="020B0004020202020204" pitchFamily="34" charset="0"/>
            </a:endParaRPr>
          </a:p>
        </p:txBody>
      </p:sp>
      <p:sp>
        <p:nvSpPr>
          <p:cNvPr id="148" name="Rectangle 148"/>
          <p:cNvSpPr/>
          <p:nvPr/>
        </p:nvSpPr>
        <p:spPr>
          <a:xfrm>
            <a:off x="430729" y="3031777"/>
            <a:ext cx="6698180" cy="677108"/>
          </a:xfrm>
          <a:prstGeom prst="rect">
            <a:avLst/>
          </a:prstGeom>
        </p:spPr>
        <p:txBody>
          <a:bodyPr wrap="none" lIns="0" tIns="0" rIns="0" bIns="0">
            <a:spAutoFit/>
          </a:bodyPr>
          <a:lstStyle/>
          <a:p>
            <a:pPr marL="0"/>
            <a:r>
              <a:rPr lang="en-US" sz="4400" b="1" i="0" spc="-106" baseline="0" dirty="0">
                <a:solidFill>
                  <a:srgbClr val="231F20"/>
                </a:solidFill>
                <a:latin typeface="Aptos Display" panose="020B0004020202020204" pitchFamily="34" charset="0"/>
              </a:rPr>
              <a:t>Moonshot Ideation Workshop</a:t>
            </a:r>
            <a:endParaRPr lang="en-US" sz="4400" b="1" i="0" spc="-147" baseline="0" dirty="0">
              <a:solidFill>
                <a:srgbClr val="231F20"/>
              </a:solidFill>
              <a:latin typeface="Aptos Display" panose="020B0004020202020204" pitchFamily="34" charset="0"/>
            </a:endParaRPr>
          </a:p>
        </p:txBody>
      </p:sp>
      <p:sp>
        <p:nvSpPr>
          <p:cNvPr id="149" name="Rectangle 149"/>
          <p:cNvSpPr/>
          <p:nvPr/>
        </p:nvSpPr>
        <p:spPr>
          <a:xfrm>
            <a:off x="429759" y="3710367"/>
            <a:ext cx="6705860" cy="1635961"/>
          </a:xfrm>
          <a:prstGeom prst="rect">
            <a:avLst/>
          </a:prstGeom>
        </p:spPr>
        <p:txBody>
          <a:bodyPr wrap="square" lIns="0" tIns="0" rIns="0" bIns="0">
            <a:spAutoFit/>
          </a:bodyPr>
          <a:lstStyle/>
          <a:p>
            <a:pPr marL="0" marR="0" algn="just">
              <a:lnSpc>
                <a:spcPts val="1500"/>
              </a:lnSpc>
              <a:spcBef>
                <a:spcPts val="0"/>
              </a:spcBef>
              <a:spcAft>
                <a:spcPts val="800"/>
              </a:spcAft>
            </a:pPr>
            <a:r>
              <a:rPr lang="en-US" sz="1200" dirty="0">
                <a:solidFill>
                  <a:srgbClr val="323130"/>
                </a:solidFill>
                <a:effectLst/>
                <a:highlight>
                  <a:srgbClr val="FFFFFF"/>
                </a:highlight>
                <a:latin typeface="Aptos Display" panose="020B0004020202020204" pitchFamily="34" charset="0"/>
                <a:ea typeface="Calibri" panose="020F0502020204030204" pitchFamily="34" charset="0"/>
                <a:cs typeface="Segoe UI Light" panose="020B0502040204020203" pitchFamily="34" charset="0"/>
              </a:rPr>
              <a:t>A moonshot refers to a project or an initiative that aims to solve a significant problem or create revolutionary new technology. Moonshots are often high-risk, high-reward endeavors that require a commitment of resources and a willingness to take calculated risks.</a:t>
            </a:r>
            <a:endParaRPr lang="en-US" sz="1200" dirty="0">
              <a:effectLst/>
              <a:highlight>
                <a:srgbClr val="FFFFFF"/>
              </a:highlight>
              <a:latin typeface="Aptos Display" panose="020B0004020202020204" pitchFamily="34" charset="0"/>
              <a:ea typeface="Calibri" panose="020F0502020204030204" pitchFamily="34" charset="0"/>
              <a:cs typeface="Arial" panose="020B0604020202020204" pitchFamily="34" charset="0"/>
            </a:endParaRPr>
          </a:p>
          <a:p>
            <a:pPr marL="0" marR="0" algn="just">
              <a:lnSpc>
                <a:spcPts val="1500"/>
              </a:lnSpc>
              <a:spcBef>
                <a:spcPts val="0"/>
              </a:spcBef>
              <a:spcAft>
                <a:spcPts val="800"/>
              </a:spcAft>
            </a:pPr>
            <a:r>
              <a:rPr lang="en-US" sz="1200" dirty="0">
                <a:solidFill>
                  <a:srgbClr val="323130"/>
                </a:solidFill>
                <a:effectLst/>
                <a:highlight>
                  <a:srgbClr val="FFFFFF"/>
                </a:highlight>
                <a:latin typeface="Aptos Display" panose="020B0004020202020204" pitchFamily="34" charset="0"/>
                <a:ea typeface="Calibri" panose="020F0502020204030204" pitchFamily="34" charset="0"/>
                <a:cs typeface="Segoe UI Light" panose="020B0502040204020203" pitchFamily="34" charset="0"/>
              </a:rPr>
              <a:t>The importance of moonshots lies in their potential to create significant positive change in the business. By pursuing moonshots, organizations and individuals can drive innovation, create new technologies and industries, and tackle some of the world's most pressing problems. Moonshots encourage individuals and organizations to think big, be bold, and challenge conventional wisdom, leading to breakthroughs that would not have been possible otherwise.</a:t>
            </a:r>
            <a:endParaRPr lang="en-US" sz="1200" dirty="0">
              <a:effectLst/>
              <a:highlight>
                <a:srgbClr val="FFFFFF"/>
              </a:highlight>
              <a:latin typeface="Aptos Display" panose="020B0004020202020204" pitchFamily="34" charset="0"/>
              <a:ea typeface="Calibri" panose="020F0502020204030204" pitchFamily="34" charset="0"/>
              <a:cs typeface="Arial" panose="020B0604020202020204" pitchFamily="34" charset="0"/>
            </a:endParaRPr>
          </a:p>
        </p:txBody>
      </p:sp>
      <p:sp>
        <p:nvSpPr>
          <p:cNvPr id="155" name="Rectangle 155"/>
          <p:cNvSpPr/>
          <p:nvPr/>
        </p:nvSpPr>
        <p:spPr>
          <a:xfrm>
            <a:off x="581677" y="6962621"/>
            <a:ext cx="675826" cy="153888"/>
          </a:xfrm>
          <a:prstGeom prst="rect">
            <a:avLst/>
          </a:prstGeom>
        </p:spPr>
        <p:txBody>
          <a:bodyPr wrap="square" lIns="0" tIns="0" rIns="0" bIns="0">
            <a:spAutoFit/>
          </a:bodyPr>
          <a:lstStyle/>
          <a:p>
            <a:pPr marL="281809" algn="l"/>
            <a:r>
              <a:rPr lang="en-US" sz="1000" b="0" i="0" spc="0" baseline="0" dirty="0">
                <a:solidFill>
                  <a:srgbClr val="FFFFFF"/>
                </a:solidFill>
                <a:latin typeface="Aptos Display" panose="020B0004020202020204" pitchFamily="34" charset="0"/>
              </a:rPr>
              <a:t>Briefing</a:t>
            </a:r>
          </a:p>
        </p:txBody>
      </p:sp>
      <p:sp>
        <p:nvSpPr>
          <p:cNvPr id="156" name="Rectangle 156"/>
          <p:cNvSpPr/>
          <p:nvPr/>
        </p:nvSpPr>
        <p:spPr>
          <a:xfrm>
            <a:off x="2361045" y="6951300"/>
            <a:ext cx="485261" cy="275973"/>
          </a:xfrm>
          <a:prstGeom prst="rect">
            <a:avLst/>
          </a:prstGeom>
        </p:spPr>
        <p:txBody>
          <a:bodyPr wrap="none" lIns="0" tIns="0" rIns="0" bIns="0">
            <a:spAutoFit/>
          </a:bodyPr>
          <a:lstStyle/>
          <a:p>
            <a:pPr marL="0"/>
            <a:r>
              <a:rPr lang="en-US" sz="1000" b="0" i="0" spc="0" baseline="0" dirty="0">
                <a:solidFill>
                  <a:srgbClr val="231F20"/>
                </a:solidFill>
                <a:latin typeface="Aptos Display" panose="020B0004020202020204" pitchFamily="34" charset="0"/>
              </a:rPr>
              <a:t>P</a:t>
            </a:r>
            <a:r>
              <a:rPr lang="en-US" sz="1000" b="0" i="0" spc="-16" baseline="0" dirty="0">
                <a:solidFill>
                  <a:srgbClr val="231F20"/>
                </a:solidFill>
                <a:latin typeface="Aptos Display" panose="020B0004020202020204" pitchFamily="34" charset="0"/>
              </a:rPr>
              <a:t>r</a:t>
            </a:r>
            <a:r>
              <a:rPr lang="en-US" sz="1000" b="0" i="0" spc="0" baseline="0" dirty="0">
                <a:solidFill>
                  <a:srgbClr val="231F20"/>
                </a:solidFill>
                <a:latin typeface="Aptos Display" panose="020B0004020202020204" pitchFamily="34" charset="0"/>
              </a:rPr>
              <a:t>oblem  </a:t>
            </a:r>
          </a:p>
          <a:p>
            <a:pPr marL="57911">
              <a:lnSpc>
                <a:spcPts val="900"/>
              </a:lnSpc>
            </a:pPr>
            <a:r>
              <a:rPr lang="en-US" sz="1000" b="0" i="0" spc="0" baseline="0" dirty="0">
                <a:solidFill>
                  <a:srgbClr val="231F20"/>
                </a:solidFill>
                <a:latin typeface="Aptos Display" panose="020B0004020202020204" pitchFamily="34" charset="0"/>
              </a:rPr>
              <a:t>Space  </a:t>
            </a:r>
          </a:p>
        </p:txBody>
      </p:sp>
      <p:sp>
        <p:nvSpPr>
          <p:cNvPr id="157" name="Rectangle 157"/>
          <p:cNvSpPr/>
          <p:nvPr/>
        </p:nvSpPr>
        <p:spPr>
          <a:xfrm>
            <a:off x="2243827" y="7179900"/>
            <a:ext cx="645946" cy="153888"/>
          </a:xfrm>
          <a:prstGeom prst="rect">
            <a:avLst/>
          </a:prstGeom>
        </p:spPr>
        <p:txBody>
          <a:bodyPr wrap="none" lIns="0" tIns="0" rIns="0" bIns="0">
            <a:spAutoFit/>
          </a:bodyPr>
          <a:lstStyle/>
          <a:p>
            <a:pPr marL="0"/>
            <a:r>
              <a:rPr lang="en-US" sz="1000" b="0" i="0" spc="0" baseline="0" dirty="0">
                <a:solidFill>
                  <a:srgbClr val="231F20"/>
                </a:solidFill>
                <a:latin typeface="Aptos Display" panose="020B0004020202020204" pitchFamily="34" charset="0"/>
              </a:rPr>
              <a:t>in</a:t>
            </a:r>
            <a:r>
              <a:rPr lang="en-US" sz="1000" b="0" i="0" spc="-16" baseline="0" dirty="0">
                <a:solidFill>
                  <a:srgbClr val="231F20"/>
                </a:solidFill>
                <a:latin typeface="Aptos Display" panose="020B0004020202020204" pitchFamily="34" charset="0"/>
              </a:rPr>
              <a:t>v</a:t>
            </a:r>
            <a:r>
              <a:rPr lang="en-US" sz="1000" b="0" i="0" spc="0" baseline="0" dirty="0">
                <a:solidFill>
                  <a:srgbClr val="231F20"/>
                </a:solidFill>
                <a:latin typeface="Aptos Display" panose="020B0004020202020204" pitchFamily="34" charset="0"/>
              </a:rPr>
              <a:t>e</a:t>
            </a:r>
            <a:r>
              <a:rPr lang="en-US" sz="1000" b="0" i="0" spc="-11" baseline="0" dirty="0">
                <a:solidFill>
                  <a:srgbClr val="231F20"/>
                </a:solidFill>
                <a:latin typeface="Aptos Display" panose="020B0004020202020204" pitchFamily="34" charset="0"/>
              </a:rPr>
              <a:t>s</a:t>
            </a:r>
            <a:r>
              <a:rPr lang="en-US" sz="1000" b="0" i="0" spc="0" baseline="0" dirty="0">
                <a:solidFill>
                  <a:srgbClr val="231F20"/>
                </a:solidFill>
                <a:latin typeface="Aptos Display" panose="020B0004020202020204" pitchFamily="34" charset="0"/>
              </a:rPr>
              <a:t>tig</a:t>
            </a:r>
            <a:r>
              <a:rPr lang="en-US" sz="1000" b="0" i="0" spc="-11" baseline="0" dirty="0">
                <a:solidFill>
                  <a:srgbClr val="231F20"/>
                </a:solidFill>
                <a:latin typeface="Aptos Display" panose="020B0004020202020204" pitchFamily="34" charset="0"/>
              </a:rPr>
              <a:t>a</a:t>
            </a:r>
            <a:r>
              <a:rPr lang="en-US" sz="1000" b="0" i="0" spc="0" baseline="0" dirty="0">
                <a:solidFill>
                  <a:srgbClr val="231F20"/>
                </a:solidFill>
                <a:latin typeface="Aptos Display" panose="020B0004020202020204" pitchFamily="34" charset="0"/>
              </a:rPr>
              <a:t>tion</a:t>
            </a:r>
          </a:p>
        </p:txBody>
      </p:sp>
      <p:sp>
        <p:nvSpPr>
          <p:cNvPr id="158" name="Rectangle 158"/>
          <p:cNvSpPr/>
          <p:nvPr/>
        </p:nvSpPr>
        <p:spPr>
          <a:xfrm>
            <a:off x="4108311" y="7002100"/>
            <a:ext cx="474489" cy="153888"/>
          </a:xfrm>
          <a:prstGeom prst="rect">
            <a:avLst/>
          </a:prstGeom>
        </p:spPr>
        <p:txBody>
          <a:bodyPr wrap="none" lIns="0" tIns="0" rIns="0" bIns="0">
            <a:spAutoFit/>
          </a:bodyPr>
          <a:lstStyle/>
          <a:p>
            <a:pPr marL="0"/>
            <a:r>
              <a:rPr lang="en-US" sz="1000" b="0" i="0" spc="0" baseline="0" dirty="0">
                <a:solidFill>
                  <a:srgbClr val="231F20"/>
                </a:solidFill>
                <a:latin typeface="Aptos Display" panose="020B0004020202020204" pitchFamily="34" charset="0"/>
              </a:rPr>
              <a:t>Solution  </a:t>
            </a:r>
          </a:p>
        </p:txBody>
      </p:sp>
      <p:sp>
        <p:nvSpPr>
          <p:cNvPr id="159" name="Rectangle 159"/>
          <p:cNvSpPr/>
          <p:nvPr/>
        </p:nvSpPr>
        <p:spPr>
          <a:xfrm>
            <a:off x="3933625" y="7129100"/>
            <a:ext cx="2400401" cy="155427"/>
          </a:xfrm>
          <a:prstGeom prst="rect">
            <a:avLst/>
          </a:prstGeom>
        </p:spPr>
        <p:txBody>
          <a:bodyPr wrap="none" lIns="0" tIns="0" rIns="0" bIns="0">
            <a:spAutoFit/>
          </a:bodyPr>
          <a:lstStyle/>
          <a:p>
            <a:pPr marL="0">
              <a:tabLst>
                <a:tab pos="1821299" algn="l"/>
              </a:tabLst>
            </a:pPr>
            <a:r>
              <a:rPr lang="en-US" sz="1000" b="0" i="0" spc="0" baseline="0" dirty="0">
                <a:solidFill>
                  <a:srgbClr val="231F20"/>
                </a:solidFill>
                <a:latin typeface="Aptos Display" panose="020B0004020202020204" pitchFamily="34" charset="0"/>
              </a:rPr>
              <a:t>Space C</a:t>
            </a:r>
            <a:r>
              <a:rPr lang="en-US" sz="1000" b="0" i="0" spc="-15" baseline="0" dirty="0">
                <a:solidFill>
                  <a:srgbClr val="231F20"/>
                </a:solidFill>
                <a:latin typeface="Aptos Display" panose="020B0004020202020204" pitchFamily="34" charset="0"/>
              </a:rPr>
              <a:t>r</a:t>
            </a:r>
            <a:r>
              <a:rPr lang="en-US" sz="1000" b="0" i="0" spc="0" baseline="0" dirty="0">
                <a:solidFill>
                  <a:srgbClr val="231F20"/>
                </a:solidFill>
                <a:latin typeface="Aptos Display" panose="020B0004020202020204" pitchFamily="34" charset="0"/>
              </a:rPr>
              <a:t>e</a:t>
            </a:r>
            <a:r>
              <a:rPr lang="en-US" sz="1000" b="0" i="0" spc="-11" baseline="0" dirty="0">
                <a:solidFill>
                  <a:srgbClr val="231F20"/>
                </a:solidFill>
                <a:latin typeface="Aptos Display" panose="020B0004020202020204" pitchFamily="34" charset="0"/>
              </a:rPr>
              <a:t>a</a:t>
            </a:r>
            <a:r>
              <a:rPr lang="en-US" sz="1000" b="0" i="0" spc="0" baseline="0" dirty="0">
                <a:solidFill>
                  <a:srgbClr val="231F20"/>
                </a:solidFill>
                <a:latin typeface="Aptos Display" panose="020B0004020202020204" pitchFamily="34" charset="0"/>
              </a:rPr>
              <a:t>tion	</a:t>
            </a:r>
            <a:r>
              <a:rPr lang="en-US" sz="1515" b="0" i="0" spc="0" baseline="36663" dirty="0">
                <a:solidFill>
                  <a:srgbClr val="231F20"/>
                </a:solidFill>
                <a:latin typeface="Aptos Display" panose="020B0004020202020204" pitchFamily="34" charset="0"/>
              </a:rPr>
              <a:t>N</a:t>
            </a:r>
            <a:r>
              <a:rPr lang="en-US" sz="1515" b="0" i="0" spc="-31" baseline="36663" dirty="0">
                <a:solidFill>
                  <a:srgbClr val="231F20"/>
                </a:solidFill>
                <a:latin typeface="Aptos Display" panose="020B0004020202020204" pitchFamily="34" charset="0"/>
              </a:rPr>
              <a:t>e</a:t>
            </a:r>
            <a:r>
              <a:rPr lang="en-US" sz="1515" b="0" i="0" spc="-21" baseline="36663" dirty="0">
                <a:solidFill>
                  <a:srgbClr val="231F20"/>
                </a:solidFill>
                <a:latin typeface="Aptos Display" panose="020B0004020202020204" pitchFamily="34" charset="0"/>
              </a:rPr>
              <a:t>x</a:t>
            </a:r>
            <a:r>
              <a:rPr lang="en-US" sz="1515" b="0" i="0" spc="0" baseline="36663" dirty="0">
                <a:solidFill>
                  <a:srgbClr val="231F20"/>
                </a:solidFill>
                <a:latin typeface="Aptos Display" panose="020B0004020202020204" pitchFamily="34" charset="0"/>
              </a:rPr>
              <a:t>t Steps</a:t>
            </a:r>
          </a:p>
        </p:txBody>
      </p:sp>
      <p:sp>
        <p:nvSpPr>
          <p:cNvPr id="160" name="Rectangle 160"/>
          <p:cNvSpPr/>
          <p:nvPr/>
        </p:nvSpPr>
        <p:spPr>
          <a:xfrm>
            <a:off x="422139" y="5993391"/>
            <a:ext cx="333425" cy="138499"/>
          </a:xfrm>
          <a:prstGeom prst="rect">
            <a:avLst/>
          </a:prstGeom>
        </p:spPr>
        <p:txBody>
          <a:bodyPr wrap="none" lIns="0" tIns="0" rIns="0" bIns="0">
            <a:spAutoFit/>
          </a:bodyPr>
          <a:lstStyle/>
          <a:p>
            <a:pPr marL="0"/>
            <a:r>
              <a:rPr lang="en-US" sz="900" b="1" i="0" spc="0" baseline="0" dirty="0">
                <a:solidFill>
                  <a:srgbClr val="3E00FF"/>
                </a:solidFill>
                <a:latin typeface="Aptos Display" panose="020B0004020202020204" pitchFamily="34" charset="0"/>
              </a:rPr>
              <a:t>Step 1</a:t>
            </a:r>
            <a:r>
              <a:rPr lang="en-US" sz="900" b="1" i="0" spc="0" baseline="0" dirty="0">
                <a:solidFill>
                  <a:srgbClr val="231F20"/>
                </a:solidFill>
                <a:latin typeface="Aptos Display" panose="020B0004020202020204" pitchFamily="34" charset="0"/>
              </a:rPr>
              <a:t> </a:t>
            </a:r>
          </a:p>
        </p:txBody>
      </p:sp>
      <p:sp>
        <p:nvSpPr>
          <p:cNvPr id="161" name="Rectangle 161"/>
          <p:cNvSpPr/>
          <p:nvPr/>
        </p:nvSpPr>
        <p:spPr>
          <a:xfrm>
            <a:off x="422140" y="6120391"/>
            <a:ext cx="1442352" cy="415498"/>
          </a:xfrm>
          <a:prstGeom prst="rect">
            <a:avLst/>
          </a:prstGeom>
        </p:spPr>
        <p:txBody>
          <a:bodyPr wrap="square" lIns="0" tIns="0" rIns="0" bIns="0">
            <a:spAutoFit/>
          </a:bodyPr>
          <a:lstStyle/>
          <a:p>
            <a:pPr marL="0"/>
            <a:r>
              <a:rPr lang="en-US" sz="900" b="0" i="0" spc="0" baseline="0" dirty="0">
                <a:solidFill>
                  <a:srgbClr val="231F20"/>
                </a:solidFill>
                <a:latin typeface="Aptos Display" panose="020B0004020202020204" pitchFamily="34" charset="0"/>
              </a:rPr>
              <a:t>P</a:t>
            </a:r>
            <a:r>
              <a:rPr lang="en-US" sz="900" b="0" i="0" spc="-19" baseline="0" dirty="0">
                <a:solidFill>
                  <a:srgbClr val="231F20"/>
                </a:solidFill>
                <a:latin typeface="Aptos Display" panose="020B0004020202020204" pitchFamily="34" charset="0"/>
              </a:rPr>
              <a:t>r</a:t>
            </a:r>
            <a:r>
              <a:rPr lang="en-US" sz="900" b="0" i="0" spc="0" baseline="0" dirty="0">
                <a:solidFill>
                  <a:srgbClr val="231F20"/>
                </a:solidFill>
                <a:latin typeface="Aptos Display" panose="020B0004020202020204" pitchFamily="34" charset="0"/>
              </a:rPr>
              <a:t>esentation of current innovation landscape to c</a:t>
            </a:r>
            <a:r>
              <a:rPr lang="en-US" sz="900" b="0" i="0" spc="-18" baseline="0" dirty="0">
                <a:solidFill>
                  <a:srgbClr val="231F20"/>
                </a:solidFill>
                <a:latin typeface="Aptos Display" panose="020B0004020202020204" pitchFamily="34" charset="0"/>
              </a:rPr>
              <a:t>r</a:t>
            </a:r>
            <a:r>
              <a:rPr lang="en-US" sz="900" b="0" i="0" spc="0" baseline="0" dirty="0">
                <a:solidFill>
                  <a:srgbClr val="231F20"/>
                </a:solidFill>
                <a:latin typeface="Aptos Display" panose="020B0004020202020204" pitchFamily="34" charset="0"/>
              </a:rPr>
              <a:t>eate a common understanding</a:t>
            </a:r>
          </a:p>
        </p:txBody>
      </p:sp>
      <p:sp>
        <p:nvSpPr>
          <p:cNvPr id="162" name="Rectangle 162"/>
          <p:cNvSpPr/>
          <p:nvPr/>
        </p:nvSpPr>
        <p:spPr>
          <a:xfrm>
            <a:off x="2052800" y="5986863"/>
            <a:ext cx="333425" cy="138499"/>
          </a:xfrm>
          <a:prstGeom prst="rect">
            <a:avLst/>
          </a:prstGeom>
        </p:spPr>
        <p:txBody>
          <a:bodyPr wrap="none" lIns="0" tIns="0" rIns="0" bIns="0">
            <a:spAutoFit/>
          </a:bodyPr>
          <a:lstStyle/>
          <a:p>
            <a:pPr marL="0"/>
            <a:r>
              <a:rPr lang="en-US" sz="900" b="1" i="0" spc="0" baseline="0" dirty="0">
                <a:solidFill>
                  <a:srgbClr val="00E1FF"/>
                </a:solidFill>
                <a:latin typeface="Aptos Display" panose="020B0004020202020204" pitchFamily="34" charset="0"/>
              </a:rPr>
              <a:t>Step 2</a:t>
            </a:r>
            <a:r>
              <a:rPr lang="en-US" sz="900" b="1" i="0" spc="0" baseline="0" dirty="0">
                <a:solidFill>
                  <a:srgbClr val="231F20"/>
                </a:solidFill>
                <a:latin typeface="Aptos Display" panose="020B0004020202020204" pitchFamily="34" charset="0"/>
              </a:rPr>
              <a:t> </a:t>
            </a:r>
          </a:p>
        </p:txBody>
      </p:sp>
      <p:sp>
        <p:nvSpPr>
          <p:cNvPr id="163" name="Rectangle 163"/>
          <p:cNvSpPr/>
          <p:nvPr/>
        </p:nvSpPr>
        <p:spPr>
          <a:xfrm>
            <a:off x="2052800" y="6113863"/>
            <a:ext cx="1113446" cy="266740"/>
          </a:xfrm>
          <a:prstGeom prst="rect">
            <a:avLst/>
          </a:prstGeom>
        </p:spPr>
        <p:txBody>
          <a:bodyPr wrap="none" lIns="0" tIns="0" rIns="0" bIns="0">
            <a:spAutoFit/>
          </a:bodyPr>
          <a:lstStyle/>
          <a:p>
            <a:pPr marL="0"/>
            <a:r>
              <a:rPr lang="en-US" sz="900" b="0" i="0" spc="0" baseline="0" dirty="0">
                <a:solidFill>
                  <a:srgbClr val="231F20"/>
                </a:solidFill>
                <a:latin typeface="Aptos Display" panose="020B0004020202020204" pitchFamily="34" charset="0"/>
              </a:rPr>
              <a:t>Identify business a</a:t>
            </a:r>
            <a:r>
              <a:rPr lang="en-US" sz="900" b="0" i="0" spc="-19" baseline="0" dirty="0">
                <a:solidFill>
                  <a:srgbClr val="231F20"/>
                </a:solidFill>
                <a:latin typeface="Aptos Display" panose="020B0004020202020204" pitchFamily="34" charset="0"/>
              </a:rPr>
              <a:t>r</a:t>
            </a:r>
            <a:r>
              <a:rPr lang="en-US" sz="900" b="0" i="0" spc="0" baseline="0" dirty="0">
                <a:solidFill>
                  <a:srgbClr val="231F20"/>
                </a:solidFill>
                <a:latin typeface="Aptos Display" panose="020B0004020202020204" pitchFamily="34" charset="0"/>
              </a:rPr>
              <a:t>eas  </a:t>
            </a:r>
          </a:p>
          <a:p>
            <a:pPr marL="0">
              <a:lnSpc>
                <a:spcPts val="1000"/>
              </a:lnSpc>
            </a:pPr>
            <a:r>
              <a:rPr lang="en-US" sz="900" b="0" i="0" spc="0" baseline="0" dirty="0">
                <a:solidFill>
                  <a:srgbClr val="231F20"/>
                </a:solidFill>
                <a:latin typeface="Aptos Display" panose="020B0004020202020204" pitchFamily="34" charset="0"/>
              </a:rPr>
              <a:t>whe</a:t>
            </a:r>
            <a:r>
              <a:rPr lang="en-US" sz="900" b="0" i="0" spc="-18" baseline="0" dirty="0">
                <a:solidFill>
                  <a:srgbClr val="231F20"/>
                </a:solidFill>
                <a:latin typeface="Aptos Display" panose="020B0004020202020204" pitchFamily="34" charset="0"/>
              </a:rPr>
              <a:t>r</a:t>
            </a:r>
            <a:r>
              <a:rPr lang="en-US" sz="900" b="0" i="0" spc="0" baseline="0" dirty="0">
                <a:solidFill>
                  <a:srgbClr val="231F20"/>
                </a:solidFill>
                <a:latin typeface="Aptos Display" panose="020B0004020202020204" pitchFamily="34" charset="0"/>
              </a:rPr>
              <a:t>e </a:t>
            </a:r>
            <a:r>
              <a:rPr lang="en-US" sz="900" b="0" i="0" spc="-14" baseline="0" dirty="0">
                <a:solidFill>
                  <a:srgbClr val="231F20"/>
                </a:solidFill>
                <a:latin typeface="Aptos Display" panose="020B0004020202020204" pitchFamily="34" charset="0"/>
              </a:rPr>
              <a:t>v</a:t>
            </a:r>
            <a:r>
              <a:rPr lang="en-US" sz="900" b="0" i="0" spc="0" baseline="0" dirty="0">
                <a:solidFill>
                  <a:srgbClr val="231F20"/>
                </a:solidFill>
                <a:latin typeface="Aptos Display" panose="020B0004020202020204" pitchFamily="34" charset="0"/>
              </a:rPr>
              <a:t>alue is </a:t>
            </a:r>
            <a:r>
              <a:rPr lang="en-US" sz="900" b="0" i="0" spc="-23" baseline="0" dirty="0">
                <a:solidFill>
                  <a:srgbClr val="231F20"/>
                </a:solidFill>
                <a:latin typeface="Aptos Display" panose="020B0004020202020204" pitchFamily="34" charset="0"/>
              </a:rPr>
              <a:t>e</a:t>
            </a:r>
            <a:r>
              <a:rPr lang="en-US" sz="900" b="0" i="0" spc="0" baseline="0" dirty="0">
                <a:solidFill>
                  <a:srgbClr val="231F20"/>
                </a:solidFill>
                <a:latin typeface="Aptos Display" panose="020B0004020202020204" pitchFamily="34" charset="0"/>
              </a:rPr>
              <a:t>xpected</a:t>
            </a:r>
          </a:p>
        </p:txBody>
      </p:sp>
      <p:sp>
        <p:nvSpPr>
          <p:cNvPr id="164" name="Rectangle 164"/>
          <p:cNvSpPr/>
          <p:nvPr/>
        </p:nvSpPr>
        <p:spPr>
          <a:xfrm>
            <a:off x="2049400" y="8158885"/>
            <a:ext cx="333425" cy="138499"/>
          </a:xfrm>
          <a:prstGeom prst="rect">
            <a:avLst/>
          </a:prstGeom>
        </p:spPr>
        <p:txBody>
          <a:bodyPr wrap="none" lIns="0" tIns="0" rIns="0" bIns="0">
            <a:spAutoFit/>
          </a:bodyPr>
          <a:lstStyle/>
          <a:p>
            <a:pPr marL="0"/>
            <a:r>
              <a:rPr lang="en-US" sz="900" b="1" i="0" spc="0" baseline="0" dirty="0">
                <a:solidFill>
                  <a:srgbClr val="00E1FF"/>
                </a:solidFill>
                <a:latin typeface="Aptos Display" panose="020B0004020202020204" pitchFamily="34" charset="0"/>
              </a:rPr>
              <a:t>Step 3</a:t>
            </a:r>
            <a:r>
              <a:rPr lang="en-US" sz="900" b="1" i="0" spc="0" baseline="0" dirty="0">
                <a:solidFill>
                  <a:srgbClr val="231F20"/>
                </a:solidFill>
                <a:latin typeface="Aptos Display" panose="020B0004020202020204" pitchFamily="34" charset="0"/>
              </a:rPr>
              <a:t> </a:t>
            </a:r>
          </a:p>
        </p:txBody>
      </p:sp>
      <p:sp>
        <p:nvSpPr>
          <p:cNvPr id="165" name="Rectangle 165"/>
          <p:cNvSpPr/>
          <p:nvPr/>
        </p:nvSpPr>
        <p:spPr>
          <a:xfrm>
            <a:off x="2049400" y="8298585"/>
            <a:ext cx="945195" cy="276229"/>
          </a:xfrm>
          <a:prstGeom prst="rect">
            <a:avLst/>
          </a:prstGeom>
        </p:spPr>
        <p:txBody>
          <a:bodyPr wrap="none" lIns="0" tIns="0" rIns="0" bIns="0">
            <a:spAutoFit/>
          </a:bodyPr>
          <a:lstStyle/>
          <a:p>
            <a:pPr marL="0"/>
            <a:r>
              <a:rPr lang="en-US" sz="900" b="0" i="0" spc="0" baseline="0" dirty="0">
                <a:solidFill>
                  <a:srgbClr val="231F20"/>
                </a:solidFill>
                <a:latin typeface="Aptos Display" panose="020B0004020202020204" pitchFamily="34" charset="0"/>
              </a:rPr>
              <a:t>Decide </a:t>
            </a:r>
            <a:r>
              <a:rPr lang="en-US" sz="900" b="0" i="0" spc="-14" baseline="0" dirty="0">
                <a:solidFill>
                  <a:srgbClr val="231F20"/>
                </a:solidFill>
                <a:latin typeface="Aptos Display" panose="020B0004020202020204" pitchFamily="34" charset="0"/>
              </a:rPr>
              <a:t>on </a:t>
            </a:r>
            <a:r>
              <a:rPr lang="en-US" sz="900" b="0" i="0" spc="0" baseline="0" dirty="0">
                <a:solidFill>
                  <a:srgbClr val="231F20"/>
                </a:solidFill>
                <a:latin typeface="Aptos Display" panose="020B0004020202020204" pitchFamily="34" charset="0"/>
              </a:rPr>
              <a:t>the most  </a:t>
            </a:r>
          </a:p>
          <a:p>
            <a:pPr marL="0">
              <a:lnSpc>
                <a:spcPts val="1100"/>
              </a:lnSpc>
            </a:pPr>
            <a:r>
              <a:rPr lang="en-US" sz="900" b="0" i="0" spc="-18" baseline="0" dirty="0">
                <a:solidFill>
                  <a:srgbClr val="231F20"/>
                </a:solidFill>
                <a:latin typeface="Aptos Display" panose="020B0004020202020204" pitchFamily="34" charset="0"/>
              </a:rPr>
              <a:t>r</a:t>
            </a:r>
            <a:r>
              <a:rPr lang="en-US" sz="900" b="0" i="0" spc="0" baseline="0" dirty="0">
                <a:solidFill>
                  <a:srgbClr val="231F20"/>
                </a:solidFill>
                <a:latin typeface="Aptos Display" panose="020B0004020202020204" pitchFamily="34" charset="0"/>
              </a:rPr>
              <a:t>ele</a:t>
            </a:r>
            <a:r>
              <a:rPr lang="en-US" sz="900" b="0" i="0" spc="-14" baseline="0" dirty="0">
                <a:solidFill>
                  <a:srgbClr val="231F20"/>
                </a:solidFill>
                <a:latin typeface="Aptos Display" panose="020B0004020202020204" pitchFamily="34" charset="0"/>
              </a:rPr>
              <a:t>v</a:t>
            </a:r>
            <a:r>
              <a:rPr lang="en-US" sz="900" b="0" i="0" spc="0" baseline="0" dirty="0">
                <a:solidFill>
                  <a:srgbClr val="231F20"/>
                </a:solidFill>
                <a:latin typeface="Aptos Display" panose="020B0004020202020204" pitchFamily="34" charset="0"/>
              </a:rPr>
              <a:t>ant a</a:t>
            </a:r>
            <a:r>
              <a:rPr lang="en-US" sz="900" b="0" i="0" spc="-19" baseline="0" dirty="0">
                <a:solidFill>
                  <a:srgbClr val="231F20"/>
                </a:solidFill>
                <a:latin typeface="Aptos Display" panose="020B0004020202020204" pitchFamily="34" charset="0"/>
              </a:rPr>
              <a:t>r</a:t>
            </a:r>
            <a:r>
              <a:rPr lang="en-US" sz="900" b="0" i="0" spc="0" baseline="0" dirty="0">
                <a:solidFill>
                  <a:srgbClr val="231F20"/>
                </a:solidFill>
                <a:latin typeface="Aptos Display" panose="020B0004020202020204" pitchFamily="34" charset="0"/>
              </a:rPr>
              <a:t>eas</a:t>
            </a:r>
          </a:p>
        </p:txBody>
      </p:sp>
      <p:sp>
        <p:nvSpPr>
          <p:cNvPr id="166" name="Rectangle 166"/>
          <p:cNvSpPr/>
          <p:nvPr/>
        </p:nvSpPr>
        <p:spPr>
          <a:xfrm>
            <a:off x="3652999" y="5986863"/>
            <a:ext cx="333425" cy="138499"/>
          </a:xfrm>
          <a:prstGeom prst="rect">
            <a:avLst/>
          </a:prstGeom>
        </p:spPr>
        <p:txBody>
          <a:bodyPr wrap="none" lIns="0" tIns="0" rIns="0" bIns="0">
            <a:spAutoFit/>
          </a:bodyPr>
          <a:lstStyle/>
          <a:p>
            <a:pPr marL="0"/>
            <a:r>
              <a:rPr lang="en-US" sz="900" b="1" i="0" spc="0" baseline="0" dirty="0">
                <a:solidFill>
                  <a:srgbClr val="5B49DE"/>
                </a:solidFill>
                <a:latin typeface="Aptos Display" panose="020B0004020202020204" pitchFamily="34" charset="0"/>
              </a:rPr>
              <a:t>Step 4</a:t>
            </a:r>
            <a:r>
              <a:rPr lang="en-US" sz="900" b="1" i="0" spc="0" baseline="0" dirty="0">
                <a:solidFill>
                  <a:srgbClr val="231F20"/>
                </a:solidFill>
                <a:latin typeface="Aptos Display" panose="020B0004020202020204" pitchFamily="34" charset="0"/>
              </a:rPr>
              <a:t> </a:t>
            </a:r>
          </a:p>
        </p:txBody>
      </p:sp>
      <p:sp>
        <p:nvSpPr>
          <p:cNvPr id="167" name="Rectangle 167"/>
          <p:cNvSpPr/>
          <p:nvPr/>
        </p:nvSpPr>
        <p:spPr>
          <a:xfrm>
            <a:off x="3652999" y="6113863"/>
            <a:ext cx="1311256" cy="266740"/>
          </a:xfrm>
          <a:prstGeom prst="rect">
            <a:avLst/>
          </a:prstGeom>
        </p:spPr>
        <p:txBody>
          <a:bodyPr wrap="none" lIns="0" tIns="0" rIns="0" bIns="0">
            <a:spAutoFit/>
          </a:bodyPr>
          <a:lstStyle/>
          <a:p>
            <a:pPr marL="0"/>
            <a:r>
              <a:rPr lang="en-US" sz="900" b="0" i="0" spc="0" baseline="0" dirty="0">
                <a:solidFill>
                  <a:srgbClr val="231F20"/>
                </a:solidFill>
                <a:latin typeface="Aptos Display" panose="020B0004020202020204" pitchFamily="34" charset="0"/>
              </a:rPr>
              <a:t>Ideate first set of use cases  </a:t>
            </a:r>
          </a:p>
          <a:p>
            <a:pPr marL="0">
              <a:lnSpc>
                <a:spcPts val="1000"/>
              </a:lnSpc>
            </a:pPr>
            <a:r>
              <a:rPr lang="en-US" sz="900" b="0" i="0" spc="0" baseline="0" dirty="0">
                <a:solidFill>
                  <a:srgbClr val="231F20"/>
                </a:solidFill>
                <a:latin typeface="Aptos Display" panose="020B0004020202020204" pitchFamily="34" charset="0"/>
              </a:rPr>
              <a:t>with highest </a:t>
            </a:r>
            <a:r>
              <a:rPr lang="en-US" sz="900" b="0" i="0" spc="-14" baseline="0" dirty="0">
                <a:solidFill>
                  <a:srgbClr val="231F20"/>
                </a:solidFill>
                <a:latin typeface="Aptos Display" panose="020B0004020202020204" pitchFamily="34" charset="0"/>
              </a:rPr>
              <a:t>v</a:t>
            </a:r>
            <a:r>
              <a:rPr lang="en-US" sz="900" b="0" i="0" spc="0" baseline="0" dirty="0">
                <a:solidFill>
                  <a:srgbClr val="231F20"/>
                </a:solidFill>
                <a:latin typeface="Aptos Display" panose="020B0004020202020204" pitchFamily="34" charset="0"/>
              </a:rPr>
              <a:t>alue or priority</a:t>
            </a:r>
          </a:p>
        </p:txBody>
      </p:sp>
      <p:sp>
        <p:nvSpPr>
          <p:cNvPr id="168" name="Rectangle 168"/>
          <p:cNvSpPr/>
          <p:nvPr/>
        </p:nvSpPr>
        <p:spPr>
          <a:xfrm>
            <a:off x="3622964" y="8158885"/>
            <a:ext cx="333425" cy="138499"/>
          </a:xfrm>
          <a:prstGeom prst="rect">
            <a:avLst/>
          </a:prstGeom>
        </p:spPr>
        <p:txBody>
          <a:bodyPr wrap="none" lIns="0" tIns="0" rIns="0" bIns="0">
            <a:spAutoFit/>
          </a:bodyPr>
          <a:lstStyle/>
          <a:p>
            <a:pPr marL="0"/>
            <a:r>
              <a:rPr lang="en-US" sz="900" b="1" i="0" spc="0" baseline="0" dirty="0">
                <a:solidFill>
                  <a:srgbClr val="5B49DE"/>
                </a:solidFill>
                <a:latin typeface="Aptos Display" panose="020B0004020202020204" pitchFamily="34" charset="0"/>
              </a:rPr>
              <a:t>Step 5</a:t>
            </a:r>
            <a:r>
              <a:rPr lang="en-US" sz="900" b="1" i="0" spc="0" baseline="0" dirty="0">
                <a:solidFill>
                  <a:srgbClr val="231F20"/>
                </a:solidFill>
                <a:latin typeface="Aptos Display" panose="020B0004020202020204" pitchFamily="34" charset="0"/>
              </a:rPr>
              <a:t> </a:t>
            </a:r>
          </a:p>
        </p:txBody>
      </p:sp>
      <p:sp>
        <p:nvSpPr>
          <p:cNvPr id="169" name="Rectangle 169"/>
          <p:cNvSpPr/>
          <p:nvPr/>
        </p:nvSpPr>
        <p:spPr>
          <a:xfrm>
            <a:off x="3622964" y="8298585"/>
            <a:ext cx="1157305" cy="417294"/>
          </a:xfrm>
          <a:prstGeom prst="rect">
            <a:avLst/>
          </a:prstGeom>
        </p:spPr>
        <p:txBody>
          <a:bodyPr wrap="none" lIns="0" tIns="0" rIns="0" bIns="0">
            <a:spAutoFit/>
          </a:bodyPr>
          <a:lstStyle/>
          <a:p>
            <a:pPr marL="0"/>
            <a:r>
              <a:rPr lang="en-US" sz="900" b="0" i="0" spc="0" baseline="0" dirty="0">
                <a:solidFill>
                  <a:srgbClr val="231F20"/>
                </a:solidFill>
                <a:latin typeface="Aptos Display" panose="020B0004020202020204" pitchFamily="34" charset="0"/>
              </a:rPr>
              <a:t>C</a:t>
            </a:r>
            <a:r>
              <a:rPr lang="en-US" sz="900" b="0" i="0" spc="-19" baseline="0" dirty="0">
                <a:solidFill>
                  <a:srgbClr val="231F20"/>
                </a:solidFill>
                <a:latin typeface="Aptos Display" panose="020B0004020202020204" pitchFamily="34" charset="0"/>
              </a:rPr>
              <a:t>r</a:t>
            </a:r>
            <a:r>
              <a:rPr lang="en-US" sz="900" b="0" i="0" spc="0" baseline="0" dirty="0">
                <a:solidFill>
                  <a:srgbClr val="231F20"/>
                </a:solidFill>
                <a:latin typeface="Aptos Display" panose="020B0004020202020204" pitchFamily="34" charset="0"/>
              </a:rPr>
              <a:t>eate a coarse-g</a:t>
            </a:r>
            <a:r>
              <a:rPr lang="en-US" sz="900" b="0" i="0" spc="-19" baseline="0" dirty="0">
                <a:solidFill>
                  <a:srgbClr val="231F20"/>
                </a:solidFill>
                <a:latin typeface="Aptos Display" panose="020B0004020202020204" pitchFamily="34" charset="0"/>
              </a:rPr>
              <a:t>r</a:t>
            </a:r>
            <a:r>
              <a:rPr lang="en-US" sz="900" b="0" i="0" spc="0" baseline="0" dirty="0">
                <a:solidFill>
                  <a:srgbClr val="231F20"/>
                </a:solidFill>
                <a:latin typeface="Aptos Display" panose="020B0004020202020204" pitchFamily="34" charset="0"/>
              </a:rPr>
              <a:t>ained  </a:t>
            </a:r>
          </a:p>
          <a:p>
            <a:pPr marL="0">
              <a:lnSpc>
                <a:spcPts val="1100"/>
              </a:lnSpc>
            </a:pPr>
            <a:r>
              <a:rPr lang="en-US" sz="900" b="0" i="0" spc="0" baseline="0" dirty="0">
                <a:solidFill>
                  <a:srgbClr val="231F20"/>
                </a:solidFill>
                <a:latin typeface="Aptos Display" panose="020B0004020202020204" pitchFamily="34" charset="0"/>
              </a:rPr>
              <a:t>set of ideas of potential</a:t>
            </a:r>
            <a:br>
              <a:rPr lang="en-US" sz="900" b="0" i="0" spc="0" baseline="0" dirty="0">
                <a:solidFill>
                  <a:srgbClr val="231F20"/>
                </a:solidFill>
                <a:latin typeface="Aptos Display" panose="020B0004020202020204" pitchFamily="34" charset="0"/>
              </a:rPr>
            </a:br>
            <a:r>
              <a:rPr lang="en-US" sz="900" b="0" i="0" spc="0" baseline="0" dirty="0">
                <a:solidFill>
                  <a:srgbClr val="231F20"/>
                </a:solidFill>
                <a:latin typeface="Aptos Display" panose="020B0004020202020204" pitchFamily="34" charset="0"/>
              </a:rPr>
              <a:t>concepts and p</a:t>
            </a:r>
            <a:r>
              <a:rPr lang="en-US" sz="900" b="0" i="0" spc="-18" baseline="0" dirty="0">
                <a:solidFill>
                  <a:srgbClr val="231F20"/>
                </a:solidFill>
                <a:latin typeface="Aptos Display" panose="020B0004020202020204" pitchFamily="34" charset="0"/>
              </a:rPr>
              <a:t>r</a:t>
            </a:r>
            <a:r>
              <a:rPr lang="en-US" sz="900" b="0" i="0" spc="0" baseline="0" dirty="0">
                <a:solidFill>
                  <a:srgbClr val="231F20"/>
                </a:solidFill>
                <a:latin typeface="Aptos Display" panose="020B0004020202020204" pitchFamily="34" charset="0"/>
              </a:rPr>
              <a:t>ototypes</a:t>
            </a:r>
          </a:p>
        </p:txBody>
      </p:sp>
      <p:sp>
        <p:nvSpPr>
          <p:cNvPr id="170" name="Rectangle 170"/>
          <p:cNvSpPr/>
          <p:nvPr/>
        </p:nvSpPr>
        <p:spPr>
          <a:xfrm>
            <a:off x="5316699" y="5974163"/>
            <a:ext cx="333425" cy="138499"/>
          </a:xfrm>
          <a:prstGeom prst="rect">
            <a:avLst/>
          </a:prstGeom>
        </p:spPr>
        <p:txBody>
          <a:bodyPr wrap="none" lIns="0" tIns="0" rIns="0" bIns="0">
            <a:spAutoFit/>
          </a:bodyPr>
          <a:lstStyle/>
          <a:p>
            <a:pPr marL="0"/>
            <a:r>
              <a:rPr lang="en-US" sz="900" b="1" i="0" spc="0" baseline="0" dirty="0">
                <a:solidFill>
                  <a:srgbClr val="1DEEA1"/>
                </a:solidFill>
                <a:latin typeface="Aptos Display" panose="020B0004020202020204" pitchFamily="34" charset="0"/>
              </a:rPr>
              <a:t>Step 6</a:t>
            </a:r>
            <a:r>
              <a:rPr lang="en-US" sz="900" b="1" i="0" spc="0" baseline="0" dirty="0">
                <a:solidFill>
                  <a:srgbClr val="231F20"/>
                </a:solidFill>
                <a:latin typeface="Aptos Display" panose="020B0004020202020204" pitchFamily="34" charset="0"/>
              </a:rPr>
              <a:t> </a:t>
            </a:r>
          </a:p>
        </p:txBody>
      </p:sp>
      <p:sp>
        <p:nvSpPr>
          <p:cNvPr id="171" name="Rectangle 171"/>
          <p:cNvSpPr/>
          <p:nvPr/>
        </p:nvSpPr>
        <p:spPr>
          <a:xfrm>
            <a:off x="5316699" y="6101163"/>
            <a:ext cx="1453924" cy="266740"/>
          </a:xfrm>
          <a:prstGeom prst="rect">
            <a:avLst/>
          </a:prstGeom>
        </p:spPr>
        <p:txBody>
          <a:bodyPr wrap="none" lIns="0" tIns="0" rIns="0" bIns="0">
            <a:spAutoFit/>
          </a:bodyPr>
          <a:lstStyle/>
          <a:p>
            <a:pPr marL="0"/>
            <a:r>
              <a:rPr lang="en-US" sz="900" b="0" i="0" spc="0" baseline="0" dirty="0">
                <a:solidFill>
                  <a:srgbClr val="231F20"/>
                </a:solidFill>
                <a:latin typeface="Aptos Display" panose="020B0004020202020204" pitchFamily="34" charset="0"/>
              </a:rPr>
              <a:t>List of possible n</a:t>
            </a:r>
            <a:r>
              <a:rPr lang="en-US" sz="900" b="0" i="0" spc="-23" baseline="0" dirty="0">
                <a:solidFill>
                  <a:srgbClr val="231F20"/>
                </a:solidFill>
                <a:latin typeface="Aptos Display" panose="020B0004020202020204" pitchFamily="34" charset="0"/>
              </a:rPr>
              <a:t>e</a:t>
            </a:r>
            <a:r>
              <a:rPr lang="en-US" sz="900" b="0" i="0" spc="-18" baseline="0" dirty="0">
                <a:solidFill>
                  <a:srgbClr val="231F20"/>
                </a:solidFill>
                <a:latin typeface="Aptos Display" panose="020B0004020202020204" pitchFamily="34" charset="0"/>
              </a:rPr>
              <a:t>x</a:t>
            </a:r>
            <a:r>
              <a:rPr lang="en-US" sz="900" b="0" i="0" spc="0" baseline="0" dirty="0">
                <a:solidFill>
                  <a:srgbClr val="231F20"/>
                </a:solidFill>
                <a:latin typeface="Aptos Display" panose="020B0004020202020204" pitchFamily="34" charset="0"/>
              </a:rPr>
              <a:t>t steps and </a:t>
            </a:r>
          </a:p>
          <a:p>
            <a:pPr marL="0">
              <a:lnSpc>
                <a:spcPts val="1000"/>
              </a:lnSpc>
            </a:pPr>
            <a:r>
              <a:rPr lang="en-US" sz="900" b="0" i="0" spc="0" baseline="0" dirty="0">
                <a:solidFill>
                  <a:srgbClr val="231F20"/>
                </a:solidFill>
                <a:latin typeface="Aptos Display" panose="020B0004020202020204" pitchFamily="34" charset="0"/>
              </a:rPr>
              <a:t>high-level maturity assessment</a:t>
            </a:r>
          </a:p>
        </p:txBody>
      </p:sp>
      <p:sp>
        <p:nvSpPr>
          <p:cNvPr id="172" name="Rectangle 172"/>
          <p:cNvSpPr/>
          <p:nvPr/>
        </p:nvSpPr>
        <p:spPr>
          <a:xfrm>
            <a:off x="5354799" y="8177611"/>
            <a:ext cx="395942" cy="138499"/>
          </a:xfrm>
          <a:prstGeom prst="rect">
            <a:avLst/>
          </a:prstGeom>
        </p:spPr>
        <p:txBody>
          <a:bodyPr wrap="none" lIns="0" tIns="0" rIns="0" bIns="0">
            <a:spAutoFit/>
          </a:bodyPr>
          <a:lstStyle/>
          <a:p>
            <a:pPr marL="0"/>
            <a:r>
              <a:rPr lang="en-US" sz="900" b="1" i="0" spc="0" baseline="0" dirty="0">
                <a:solidFill>
                  <a:srgbClr val="231F20"/>
                </a:solidFill>
                <a:latin typeface="Aptos Display" panose="020B0004020202020204" pitchFamily="34" charset="0"/>
              </a:rPr>
              <a:t>Results </a:t>
            </a:r>
          </a:p>
        </p:txBody>
      </p:sp>
      <p:sp>
        <p:nvSpPr>
          <p:cNvPr id="173" name="Rectangle 173"/>
          <p:cNvSpPr/>
          <p:nvPr/>
        </p:nvSpPr>
        <p:spPr>
          <a:xfrm>
            <a:off x="5354799" y="8291911"/>
            <a:ext cx="1258358" cy="138499"/>
          </a:xfrm>
          <a:prstGeom prst="rect">
            <a:avLst/>
          </a:prstGeom>
        </p:spPr>
        <p:txBody>
          <a:bodyPr wrap="none" lIns="0" tIns="0" rIns="0" bIns="0">
            <a:spAutoFit/>
          </a:bodyPr>
          <a:lstStyle/>
          <a:p>
            <a:pPr marL="0"/>
            <a:r>
              <a:rPr lang="en-US" sz="900" b="0" i="0" spc="0" baseline="0" dirty="0">
                <a:solidFill>
                  <a:srgbClr val="231F20"/>
                </a:solidFill>
                <a:latin typeface="Aptos Display" panose="020B0004020202020204" pitchFamily="34" charset="0"/>
              </a:rPr>
              <a:t>Common understanding of </a:t>
            </a:r>
          </a:p>
        </p:txBody>
      </p:sp>
      <p:sp>
        <p:nvSpPr>
          <p:cNvPr id="174" name="Rectangle 174"/>
          <p:cNvSpPr/>
          <p:nvPr/>
        </p:nvSpPr>
        <p:spPr>
          <a:xfrm>
            <a:off x="5354799" y="8406211"/>
            <a:ext cx="1813766" cy="372410"/>
          </a:xfrm>
          <a:prstGeom prst="rect">
            <a:avLst/>
          </a:prstGeom>
        </p:spPr>
        <p:txBody>
          <a:bodyPr wrap="none" lIns="0" tIns="0" rIns="0" bIns="0">
            <a:spAutoFit/>
          </a:bodyPr>
          <a:lstStyle/>
          <a:p>
            <a:pPr marL="0"/>
            <a:r>
              <a:rPr lang="en-US" sz="900" b="0" i="0" spc="0" baseline="0" dirty="0">
                <a:solidFill>
                  <a:srgbClr val="231F20"/>
                </a:solidFill>
                <a:latin typeface="Aptos Display" panose="020B0004020202020204" pitchFamily="34" charset="0"/>
              </a:rPr>
              <a:t>landscape, prioriti</a:t>
            </a:r>
            <a:r>
              <a:rPr lang="en-US" sz="900" b="0" i="0" spc="-19" baseline="0" dirty="0">
                <a:solidFill>
                  <a:srgbClr val="231F20"/>
                </a:solidFill>
                <a:latin typeface="Aptos Display" panose="020B0004020202020204" pitchFamily="34" charset="0"/>
              </a:rPr>
              <a:t>z</a:t>
            </a:r>
            <a:r>
              <a:rPr lang="en-US" sz="900" b="0" i="0" spc="0" baseline="0" dirty="0">
                <a:solidFill>
                  <a:srgbClr val="231F20"/>
                </a:solidFill>
                <a:latin typeface="Aptos Display" panose="020B0004020202020204" pitchFamily="34" charset="0"/>
              </a:rPr>
              <a:t>ed list of use cases, </a:t>
            </a:r>
          </a:p>
          <a:p>
            <a:pPr marL="0">
              <a:lnSpc>
                <a:spcPts val="900"/>
              </a:lnSpc>
            </a:pPr>
            <a:r>
              <a:rPr lang="en-US" sz="900" b="0" i="0" spc="0" baseline="0" dirty="0">
                <a:solidFill>
                  <a:srgbClr val="231F20"/>
                </a:solidFill>
                <a:latin typeface="Aptos Display" panose="020B0004020202020204" pitchFamily="34" charset="0"/>
              </a:rPr>
              <a:t>summary of wor</a:t>
            </a:r>
            <a:r>
              <a:rPr lang="en-US" sz="900" b="0" i="0" spc="-14" baseline="0" dirty="0">
                <a:solidFill>
                  <a:srgbClr val="231F20"/>
                </a:solidFill>
                <a:latin typeface="Aptos Display" panose="020B0004020202020204" pitchFamily="34" charset="0"/>
              </a:rPr>
              <a:t>k</a:t>
            </a:r>
            <a:r>
              <a:rPr lang="en-US" sz="900" b="0" i="0" spc="0" baseline="0" dirty="0">
                <a:solidFill>
                  <a:srgbClr val="231F20"/>
                </a:solidFill>
                <a:latin typeface="Aptos Display" panose="020B0004020202020204" pitchFamily="34" charset="0"/>
              </a:rPr>
              <a:t>shop </a:t>
            </a:r>
            <a:r>
              <a:rPr lang="en-US" sz="900" b="0" i="0" spc="-19" baseline="0" dirty="0">
                <a:solidFill>
                  <a:srgbClr val="231F20"/>
                </a:solidFill>
                <a:latin typeface="Aptos Display" panose="020B0004020202020204" pitchFamily="34" charset="0"/>
              </a:rPr>
              <a:t>r</a:t>
            </a:r>
            <a:r>
              <a:rPr lang="en-US" sz="900" b="0" i="0" spc="0" baseline="0" dirty="0">
                <a:solidFill>
                  <a:srgbClr val="231F20"/>
                </a:solidFill>
                <a:latin typeface="Aptos Display" panose="020B0004020202020204" pitchFamily="34" charset="0"/>
              </a:rPr>
              <a:t>esults, </a:t>
            </a:r>
          </a:p>
          <a:p>
            <a:pPr marL="0">
              <a:lnSpc>
                <a:spcPts val="900"/>
              </a:lnSpc>
            </a:pPr>
            <a:r>
              <a:rPr lang="en-US" sz="900" b="0" i="0" spc="0" baseline="0" dirty="0">
                <a:solidFill>
                  <a:srgbClr val="231F20"/>
                </a:solidFill>
                <a:latin typeface="Aptos Display" panose="020B0004020202020204" pitchFamily="34" charset="0"/>
              </a:rPr>
              <a:t>definition of next steps in journey</a:t>
            </a:r>
          </a:p>
        </p:txBody>
      </p:sp>
      <p:sp>
        <p:nvSpPr>
          <p:cNvPr id="175" name="Rectangle 175"/>
          <p:cNvSpPr/>
          <p:nvPr/>
        </p:nvSpPr>
        <p:spPr>
          <a:xfrm rot="-5400000">
            <a:off x="1823977" y="7241336"/>
            <a:ext cx="354264" cy="153888"/>
          </a:xfrm>
          <a:prstGeom prst="rect">
            <a:avLst/>
          </a:prstGeom>
        </p:spPr>
        <p:txBody>
          <a:bodyPr wrap="none" lIns="0" tIns="0" rIns="0" bIns="0">
            <a:spAutoFit/>
          </a:bodyPr>
          <a:lstStyle/>
          <a:p>
            <a:pPr marL="0"/>
            <a:r>
              <a:rPr lang="en-US" sz="1000" b="0" i="0" spc="0" baseline="0" dirty="0">
                <a:solidFill>
                  <a:srgbClr val="231F20"/>
                </a:solidFill>
                <a:latin typeface="Aptos Display" panose="020B0004020202020204" pitchFamily="34" charset="0"/>
              </a:rPr>
              <a:t>collect</a:t>
            </a:r>
          </a:p>
        </p:txBody>
      </p:sp>
      <p:sp>
        <p:nvSpPr>
          <p:cNvPr id="176" name="Rectangle 176"/>
          <p:cNvSpPr/>
          <p:nvPr/>
        </p:nvSpPr>
        <p:spPr>
          <a:xfrm rot="-5400000">
            <a:off x="3566701" y="7241336"/>
            <a:ext cx="354264" cy="153888"/>
          </a:xfrm>
          <a:prstGeom prst="rect">
            <a:avLst/>
          </a:prstGeom>
        </p:spPr>
        <p:txBody>
          <a:bodyPr wrap="none" lIns="0" tIns="0" rIns="0" bIns="0">
            <a:spAutoFit/>
          </a:bodyPr>
          <a:lstStyle/>
          <a:p>
            <a:pPr marL="0"/>
            <a:r>
              <a:rPr lang="en-US" sz="1000" b="0" i="0" spc="0" baseline="0" dirty="0">
                <a:solidFill>
                  <a:srgbClr val="231F20"/>
                </a:solidFill>
                <a:latin typeface="Aptos Display" panose="020B0004020202020204" pitchFamily="34" charset="0"/>
              </a:rPr>
              <a:t>collect</a:t>
            </a:r>
          </a:p>
        </p:txBody>
      </p:sp>
      <p:sp>
        <p:nvSpPr>
          <p:cNvPr id="177" name="Rectangle 177"/>
          <p:cNvSpPr/>
          <p:nvPr/>
        </p:nvSpPr>
        <p:spPr>
          <a:xfrm rot="5400000">
            <a:off x="4756809" y="7272619"/>
            <a:ext cx="381515" cy="153888"/>
          </a:xfrm>
          <a:prstGeom prst="rect">
            <a:avLst/>
          </a:prstGeom>
        </p:spPr>
        <p:txBody>
          <a:bodyPr wrap="none" lIns="0" tIns="0" rIns="0" bIns="0">
            <a:spAutoFit/>
          </a:bodyPr>
          <a:lstStyle/>
          <a:p>
            <a:pPr marL="0"/>
            <a:r>
              <a:rPr lang="en-US" sz="1000" b="0" i="0" spc="0" baseline="0" dirty="0">
                <a:solidFill>
                  <a:srgbClr val="231F20"/>
                </a:solidFill>
                <a:latin typeface="Aptos Display" panose="020B0004020202020204" pitchFamily="34" charset="0"/>
              </a:rPr>
              <a:t>choose</a:t>
            </a:r>
          </a:p>
        </p:txBody>
      </p:sp>
      <p:sp>
        <p:nvSpPr>
          <p:cNvPr id="178" name="Rectangle 178"/>
          <p:cNvSpPr/>
          <p:nvPr/>
        </p:nvSpPr>
        <p:spPr>
          <a:xfrm rot="5400000">
            <a:off x="3033108" y="7228640"/>
            <a:ext cx="381515" cy="153888"/>
          </a:xfrm>
          <a:prstGeom prst="rect">
            <a:avLst/>
          </a:prstGeom>
        </p:spPr>
        <p:txBody>
          <a:bodyPr wrap="none" lIns="0" tIns="0" rIns="0" bIns="0">
            <a:spAutoFit/>
          </a:bodyPr>
          <a:lstStyle/>
          <a:p>
            <a:pPr marL="0"/>
            <a:r>
              <a:rPr lang="en-US" sz="1000" b="0" i="0" spc="0" baseline="0" dirty="0">
                <a:solidFill>
                  <a:srgbClr val="231F20"/>
                </a:solidFill>
                <a:latin typeface="Aptos Display" panose="020B0004020202020204" pitchFamily="34" charset="0"/>
              </a:rPr>
              <a:t>choose</a:t>
            </a:r>
          </a:p>
        </p:txBody>
      </p:sp>
      <p:sp>
        <p:nvSpPr>
          <p:cNvPr id="179" name="Rectangle 179"/>
          <p:cNvSpPr/>
          <p:nvPr/>
        </p:nvSpPr>
        <p:spPr>
          <a:xfrm>
            <a:off x="2127821" y="5619031"/>
            <a:ext cx="4276555" cy="184666"/>
          </a:xfrm>
          <a:prstGeom prst="rect">
            <a:avLst/>
          </a:prstGeom>
        </p:spPr>
        <p:txBody>
          <a:bodyPr wrap="none" lIns="0" tIns="0" rIns="0" bIns="0">
            <a:spAutoFit/>
          </a:bodyPr>
          <a:lstStyle/>
          <a:p>
            <a:pPr marL="0">
              <a:tabLst>
                <a:tab pos="3608094" algn="l"/>
              </a:tabLst>
            </a:pPr>
            <a:r>
              <a:rPr lang="en-US" sz="1200" b="1" i="0" spc="0" baseline="0" dirty="0">
                <a:solidFill>
                  <a:srgbClr val="3E00FF"/>
                </a:solidFill>
                <a:latin typeface="Aptos Display" panose="020B0004020202020204" pitchFamily="34" charset="0"/>
              </a:rPr>
              <a:t>One day </a:t>
            </a:r>
            <a:r>
              <a:rPr lang="en-US" sz="1200" b="1" i="0" spc="-16" baseline="0" dirty="0">
                <a:solidFill>
                  <a:srgbClr val="3E00FF"/>
                </a:solidFill>
                <a:latin typeface="Aptos Display" panose="020B0004020202020204" pitchFamily="34" charset="0"/>
              </a:rPr>
              <a:t>w</a:t>
            </a:r>
            <a:r>
              <a:rPr lang="en-US" sz="1200" b="1" i="0" spc="0" baseline="0" dirty="0">
                <a:solidFill>
                  <a:srgbClr val="3E00FF"/>
                </a:solidFill>
                <a:latin typeface="Aptos Display" panose="020B0004020202020204" pitchFamily="34" charset="0"/>
              </a:rPr>
              <a:t>or</a:t>
            </a:r>
            <a:r>
              <a:rPr lang="en-US" sz="1200" b="1" i="0" spc="-16" baseline="0" dirty="0">
                <a:solidFill>
                  <a:srgbClr val="3E00FF"/>
                </a:solidFill>
                <a:latin typeface="Aptos Display" panose="020B0004020202020204" pitchFamily="34" charset="0"/>
              </a:rPr>
              <a:t>k</a:t>
            </a:r>
            <a:r>
              <a:rPr lang="en-US" sz="1200" b="1" i="0" spc="0" baseline="0" dirty="0">
                <a:solidFill>
                  <a:srgbClr val="3E00FF"/>
                </a:solidFill>
                <a:latin typeface="Aptos Display" panose="020B0004020202020204" pitchFamily="34" charset="0"/>
              </a:rPr>
              <a:t>shop	</a:t>
            </a:r>
            <a:r>
              <a:rPr lang="en-US" sz="1200" b="1" i="0" spc="-46" baseline="0" dirty="0">
                <a:solidFill>
                  <a:srgbClr val="3E00FF"/>
                </a:solidFill>
                <a:latin typeface="Aptos Display" panose="020B0004020202020204" pitchFamily="34" charset="0"/>
              </a:rPr>
              <a:t>F</a:t>
            </a:r>
            <a:r>
              <a:rPr lang="en-US" sz="1200" b="1" i="0" spc="0" baseline="0" dirty="0">
                <a:solidFill>
                  <a:srgbClr val="3E00FF"/>
                </a:solidFill>
                <a:latin typeface="Aptos Display" panose="020B0004020202020204" pitchFamily="34" charset="0"/>
              </a:rPr>
              <a:t>oll</a:t>
            </a:r>
            <a:r>
              <a:rPr lang="en-US" sz="1200" b="1" i="0" spc="-16" baseline="0" dirty="0">
                <a:solidFill>
                  <a:srgbClr val="3E00FF"/>
                </a:solidFill>
                <a:latin typeface="Aptos Display" panose="020B0004020202020204" pitchFamily="34" charset="0"/>
              </a:rPr>
              <a:t>o</a:t>
            </a:r>
            <a:r>
              <a:rPr lang="en-US" sz="1200" b="1" i="0" spc="0" baseline="0" dirty="0">
                <a:solidFill>
                  <a:srgbClr val="3E00FF"/>
                </a:solidFill>
                <a:latin typeface="Aptos Display" panose="020B0004020202020204" pitchFamily="34" charset="0"/>
              </a:rPr>
              <a:t>w up</a:t>
            </a:r>
          </a:p>
        </p:txBody>
      </p:sp>
      <p:pic>
        <p:nvPicPr>
          <p:cNvPr id="1026" name="Picture 2" descr="Google Moonshot - Thinking Maps and Health Innovation">
            <a:extLst>
              <a:ext uri="{FF2B5EF4-FFF2-40B4-BE49-F238E27FC236}">
                <a16:creationId xmlns:a16="http://schemas.microsoft.com/office/drawing/2014/main" id="{A74E2CEC-D738-2AF8-1F02-7BC708DE6928}"/>
              </a:ext>
            </a:extLst>
          </p:cNvPr>
          <p:cNvPicPr>
            <a:picLocks noChangeAspect="1" noChangeArrowheads="1"/>
          </p:cNvPicPr>
          <p:nvPr/>
        </p:nvPicPr>
        <p:blipFill>
          <a:blip r:embed="rId7">
            <a:clrChange>
              <a:clrFrom>
                <a:srgbClr val="3D3E3E"/>
              </a:clrFrom>
              <a:clrTo>
                <a:srgbClr val="3D3E3E">
                  <a:alpha val="0"/>
                </a:srgbClr>
              </a:clrTo>
            </a:clrChange>
            <a:extLst>
              <a:ext uri="{28A0092B-C50C-407E-A947-70E740481C1C}">
                <a14:useLocalDpi xmlns:a14="http://schemas.microsoft.com/office/drawing/2010/main" val="0"/>
              </a:ext>
            </a:extLst>
          </a:blip>
          <a:srcRect/>
          <a:stretch>
            <a:fillRect/>
          </a:stretch>
        </p:blipFill>
        <p:spPr bwMode="auto">
          <a:xfrm>
            <a:off x="460239" y="245263"/>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of a blue and green logo&#10;&#10;Description automatically generated">
            <a:extLst>
              <a:ext uri="{FF2B5EF4-FFF2-40B4-BE49-F238E27FC236}">
                <a16:creationId xmlns:a16="http://schemas.microsoft.com/office/drawing/2014/main" id="{DD97600E-C0ED-FC4D-6822-B74C7339E4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6184" y="712707"/>
            <a:ext cx="914400" cy="914400"/>
          </a:xfrm>
          <a:prstGeom prst="rect">
            <a:avLst/>
          </a:prstGeom>
        </p:spPr>
      </p:pic>
      <p:sp>
        <p:nvSpPr>
          <p:cNvPr id="4" name="Freeform 190">
            <a:extLst>
              <a:ext uri="{FF2B5EF4-FFF2-40B4-BE49-F238E27FC236}">
                <a16:creationId xmlns:a16="http://schemas.microsoft.com/office/drawing/2014/main" id="{3A3CBD30-E043-4E58-60B9-E9B80C02A124}"/>
              </a:ext>
            </a:extLst>
          </p:cNvPr>
          <p:cNvSpPr/>
          <p:nvPr/>
        </p:nvSpPr>
        <p:spPr>
          <a:xfrm>
            <a:off x="6626756" y="10247458"/>
            <a:ext cx="463296" cy="461772"/>
          </a:xfrm>
          <a:custGeom>
            <a:avLst/>
            <a:gdLst/>
            <a:ahLst/>
            <a:cxnLst/>
            <a:rect l="0" t="0" r="0" b="0"/>
            <a:pathLst>
              <a:path w="463296" h="461772">
                <a:moveTo>
                  <a:pt x="0" y="461772"/>
                </a:moveTo>
                <a:lnTo>
                  <a:pt x="463296" y="461772"/>
                </a:lnTo>
                <a:lnTo>
                  <a:pt x="463296" y="0"/>
                </a:lnTo>
                <a:lnTo>
                  <a:pt x="0" y="0"/>
                </a:lnTo>
                <a:lnTo>
                  <a:pt x="0" y="461772"/>
                </a:lnTo>
                <a:close/>
              </a:path>
            </a:pathLst>
          </a:custGeom>
          <a:solidFill>
            <a:srgbClr val="C94634">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Freeform 191">
            <a:extLst>
              <a:ext uri="{FF2B5EF4-FFF2-40B4-BE49-F238E27FC236}">
                <a16:creationId xmlns:a16="http://schemas.microsoft.com/office/drawing/2014/main" id="{0C9A430F-6821-63C6-D82F-B3A48CCE5940}"/>
              </a:ext>
            </a:extLst>
          </p:cNvPr>
          <p:cNvSpPr/>
          <p:nvPr/>
        </p:nvSpPr>
        <p:spPr>
          <a:xfrm>
            <a:off x="6727339" y="10395287"/>
            <a:ext cx="262129" cy="166077"/>
          </a:xfrm>
          <a:custGeom>
            <a:avLst/>
            <a:gdLst/>
            <a:ahLst/>
            <a:cxnLst/>
            <a:rect l="0" t="0" r="0" b="0"/>
            <a:pathLst>
              <a:path w="262129" h="166077">
                <a:moveTo>
                  <a:pt x="179324" y="0"/>
                </a:moveTo>
                <a:lnTo>
                  <a:pt x="82932" y="0"/>
                </a:lnTo>
                <a:cubicBezTo>
                  <a:pt x="37211" y="0"/>
                  <a:pt x="0" y="37160"/>
                  <a:pt x="0" y="83057"/>
                </a:cubicBezTo>
                <a:cubicBezTo>
                  <a:pt x="128" y="128930"/>
                  <a:pt x="37211" y="166077"/>
                  <a:pt x="82932" y="166077"/>
                </a:cubicBezTo>
                <a:lnTo>
                  <a:pt x="179324" y="166077"/>
                </a:lnTo>
                <a:cubicBezTo>
                  <a:pt x="225171" y="166077"/>
                  <a:pt x="262129" y="128993"/>
                  <a:pt x="262129" y="83057"/>
                </a:cubicBezTo>
                <a:cubicBezTo>
                  <a:pt x="262129" y="37223"/>
                  <a:pt x="225171" y="0"/>
                  <a:pt x="179324" y="0"/>
                </a:cubicBezTo>
                <a:close/>
                <a:moveTo>
                  <a:pt x="-11023092" y="313943"/>
                </a:moveTo>
                <a:moveTo>
                  <a:pt x="177038" y="136766"/>
                </a:moveTo>
                <a:lnTo>
                  <a:pt x="85091" y="136766"/>
                </a:lnTo>
                <a:cubicBezTo>
                  <a:pt x="55372" y="136766"/>
                  <a:pt x="31496" y="112636"/>
                  <a:pt x="31496" y="82956"/>
                </a:cubicBezTo>
                <a:cubicBezTo>
                  <a:pt x="31496" y="53200"/>
                  <a:pt x="55372" y="29209"/>
                  <a:pt x="85091" y="29209"/>
                </a:cubicBezTo>
                <a:lnTo>
                  <a:pt x="177038" y="29209"/>
                </a:lnTo>
                <a:cubicBezTo>
                  <a:pt x="206757" y="29209"/>
                  <a:pt x="230759" y="53200"/>
                  <a:pt x="230759" y="82956"/>
                </a:cubicBezTo>
                <a:cubicBezTo>
                  <a:pt x="230759" y="112636"/>
                  <a:pt x="206757" y="136766"/>
                  <a:pt x="177038" y="136766"/>
                </a:cubicBezTo>
                <a:close/>
                <a:moveTo>
                  <a:pt x="-11159858" y="313943"/>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193">
            <a:extLst>
              <a:ext uri="{FF2B5EF4-FFF2-40B4-BE49-F238E27FC236}">
                <a16:creationId xmlns:a16="http://schemas.microsoft.com/office/drawing/2014/main" id="{3A6CB669-C714-F0B7-A265-41FEE1AA1B3D}"/>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292205" y="10041722"/>
            <a:ext cx="5457190" cy="660831"/>
          </a:xfrm>
          <a:prstGeom prst="rect">
            <a:avLst/>
          </a:prstGeom>
          <a:noFill/>
        </p:spPr>
      </p:pic>
      <p:sp>
        <p:nvSpPr>
          <p:cNvPr id="8" name="Freeform 202">
            <a:extLst>
              <a:ext uri="{FF2B5EF4-FFF2-40B4-BE49-F238E27FC236}">
                <a16:creationId xmlns:a16="http://schemas.microsoft.com/office/drawing/2014/main" id="{688EFD73-EB8F-73B7-3024-3F9DEDAFED37}"/>
              </a:ext>
            </a:extLst>
          </p:cNvPr>
          <p:cNvSpPr/>
          <p:nvPr/>
        </p:nvSpPr>
        <p:spPr>
          <a:xfrm>
            <a:off x="-27292" y="9297939"/>
            <a:ext cx="7609595" cy="1409700"/>
          </a:xfrm>
          <a:custGeom>
            <a:avLst/>
            <a:gdLst/>
            <a:ahLst/>
            <a:cxnLst/>
            <a:rect l="0" t="0" r="0" b="0"/>
            <a:pathLst>
              <a:path w="7772400" h="1409700">
                <a:moveTo>
                  <a:pt x="0" y="1409700"/>
                </a:moveTo>
                <a:lnTo>
                  <a:pt x="7772400" y="1409700"/>
                </a:lnTo>
                <a:lnTo>
                  <a:pt x="7772400" y="0"/>
                </a:lnTo>
                <a:lnTo>
                  <a:pt x="0" y="0"/>
                </a:lnTo>
                <a:lnTo>
                  <a:pt x="0" y="14097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Freeform 191">
            <a:extLst>
              <a:ext uri="{FF2B5EF4-FFF2-40B4-BE49-F238E27FC236}">
                <a16:creationId xmlns:a16="http://schemas.microsoft.com/office/drawing/2014/main" id="{D79EC81C-E181-D4EA-5591-5EF6AD32C6DD}"/>
              </a:ext>
            </a:extLst>
          </p:cNvPr>
          <p:cNvSpPr/>
          <p:nvPr/>
        </p:nvSpPr>
        <p:spPr>
          <a:xfrm flipV="1">
            <a:off x="-22938" y="9364395"/>
            <a:ext cx="7605434" cy="1348799"/>
          </a:xfrm>
          <a:custGeom>
            <a:avLst/>
            <a:gdLst/>
            <a:ahLst/>
            <a:cxnLst/>
            <a:rect l="0" t="0" r="0" b="0"/>
            <a:pathLst>
              <a:path w="7772399" h="1348799">
                <a:moveTo>
                  <a:pt x="0" y="1348799"/>
                </a:moveTo>
                <a:lnTo>
                  <a:pt x="7772399" y="1348799"/>
                </a:lnTo>
                <a:lnTo>
                  <a:pt x="7772399" y="0"/>
                </a:lnTo>
                <a:lnTo>
                  <a:pt x="0" y="0"/>
                </a:lnTo>
                <a:close/>
                <a:moveTo>
                  <a:pt x="8709524" y="10058474"/>
                </a:moveTo>
              </a:path>
            </a:pathLst>
          </a:custGeom>
          <a:solidFill>
            <a:srgbClr val="2C2C2C">
              <a:alpha val="100000"/>
            </a:srgbClr>
          </a:solidFill>
          <a:ln w="24">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273">
            <a:extLst>
              <a:ext uri="{FF2B5EF4-FFF2-40B4-BE49-F238E27FC236}">
                <a16:creationId xmlns:a16="http://schemas.microsoft.com/office/drawing/2014/main" id="{521F2DE6-4DEC-7778-045D-87AD37ACE6BF}"/>
              </a:ext>
            </a:extLst>
          </p:cNvPr>
          <p:cNvSpPr/>
          <p:nvPr/>
        </p:nvSpPr>
        <p:spPr>
          <a:xfrm flipV="1">
            <a:off x="5994442" y="9474726"/>
            <a:ext cx="1449899" cy="765828"/>
          </a:xfrm>
          <a:custGeom>
            <a:avLst/>
            <a:gdLst/>
            <a:ahLst/>
            <a:cxnLst/>
            <a:rect l="0" t="0" r="0" b="0"/>
            <a:pathLst>
              <a:path w="736549200" h="389041084">
                <a:moveTo>
                  <a:pt x="0" y="389041084"/>
                </a:moveTo>
                <a:lnTo>
                  <a:pt x="736549200" y="389041084"/>
                </a:lnTo>
                <a:lnTo>
                  <a:pt x="736549200" y="0"/>
                </a:lnTo>
                <a:lnTo>
                  <a:pt x="0" y="0"/>
                </a:lnTo>
                <a:close/>
                <a:moveTo>
                  <a:pt x="1340459600" y="0"/>
                </a:moveTo>
              </a:path>
            </a:pathLst>
          </a:custGeom>
          <a:solidFill>
            <a:srgbClr val="000000">
              <a:alpha val="0"/>
            </a:srgbClr>
          </a:solidFill>
          <a:ln w="24">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300">
            <a:extLst>
              <a:ext uri="{FF2B5EF4-FFF2-40B4-BE49-F238E27FC236}">
                <a16:creationId xmlns:a16="http://schemas.microsoft.com/office/drawing/2014/main" id="{E5ED740B-B897-3C79-F52A-8472E66A92F3}"/>
              </a:ext>
            </a:extLst>
          </p:cNvPr>
          <p:cNvSpPr/>
          <p:nvPr/>
        </p:nvSpPr>
        <p:spPr>
          <a:xfrm>
            <a:off x="50526" y="9571282"/>
            <a:ext cx="1173073" cy="228721"/>
          </a:xfrm>
          <a:prstGeom prst="rect">
            <a:avLst/>
          </a:prstGeom>
        </p:spPr>
        <p:txBody>
          <a:bodyPr wrap="none" lIns="0" tIns="0" rIns="0" bIns="0">
            <a:spAutoFit/>
          </a:bodyPr>
          <a:lstStyle/>
          <a:p>
            <a:pPr marL="0"/>
            <a:r>
              <a:rPr lang="en-US" sz="1600" b="1" i="0" spc="0" baseline="0" dirty="0">
                <a:solidFill>
                  <a:srgbClr val="FFB600"/>
                </a:solidFill>
                <a:latin typeface="Arial"/>
              </a:rPr>
              <a:t>Contact us: </a:t>
            </a:r>
          </a:p>
        </p:txBody>
      </p:sp>
      <p:sp>
        <p:nvSpPr>
          <p:cNvPr id="13" name="Rectangle 319">
            <a:extLst>
              <a:ext uri="{FF2B5EF4-FFF2-40B4-BE49-F238E27FC236}">
                <a16:creationId xmlns:a16="http://schemas.microsoft.com/office/drawing/2014/main" id="{3BB5A058-735C-6236-462F-D9E2A1CA0480}"/>
              </a:ext>
            </a:extLst>
          </p:cNvPr>
          <p:cNvSpPr/>
          <p:nvPr/>
        </p:nvSpPr>
        <p:spPr>
          <a:xfrm>
            <a:off x="159395" y="9842473"/>
            <a:ext cx="2556789" cy="430887"/>
          </a:xfrm>
          <a:prstGeom prst="rect">
            <a:avLst/>
          </a:prstGeom>
        </p:spPr>
        <p:txBody>
          <a:bodyPr wrap="none" lIns="0" tIns="0" rIns="0" bIns="0">
            <a:spAutoFit/>
          </a:bodyPr>
          <a:lstStyle/>
          <a:p>
            <a:pPr marL="0" algn="ctr"/>
            <a:r>
              <a:rPr lang="en-US" sz="1400" b="1" i="0" spc="0" baseline="0" dirty="0">
                <a:solidFill>
                  <a:srgbClr val="FFFFFF"/>
                </a:solidFill>
                <a:latin typeface="Arial"/>
              </a:rPr>
              <a:t>info@infusedinnovations.com</a:t>
            </a:r>
          </a:p>
          <a:p>
            <a:pPr marL="0" algn="ctr"/>
            <a:r>
              <a:rPr lang="en-US" sz="1400" b="1" i="0" spc="0" baseline="0" dirty="0">
                <a:solidFill>
                  <a:srgbClr val="FFFFFF"/>
                </a:solidFill>
                <a:latin typeface="Arial"/>
              </a:rPr>
              <a:t>www.infusedinnovations.com</a:t>
            </a:r>
          </a:p>
        </p:txBody>
      </p:sp>
      <p:pic>
        <p:nvPicPr>
          <p:cNvPr id="14" name="Picture 13" descr="A logo of a blue and green logo&#10;&#10;Description automatically generated">
            <a:extLst>
              <a:ext uri="{FF2B5EF4-FFF2-40B4-BE49-F238E27FC236}">
                <a16:creationId xmlns:a16="http://schemas.microsoft.com/office/drawing/2014/main" id="{D2C401AD-FD43-7AE7-C1EC-C03014AA4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2474" y="9572179"/>
            <a:ext cx="914400" cy="914400"/>
          </a:xfrm>
          <a:prstGeom prst="rect">
            <a:avLst/>
          </a:prstGeom>
        </p:spPr>
      </p:pic>
      <p:pic>
        <p:nvPicPr>
          <p:cNvPr id="15" name="Picture 14" descr="A logo with text and numbers&#10;&#10;Description automatically generated with medium confidence">
            <a:extLst>
              <a:ext uri="{FF2B5EF4-FFF2-40B4-BE49-F238E27FC236}">
                <a16:creationId xmlns:a16="http://schemas.microsoft.com/office/drawing/2014/main" id="{33B25B68-10A9-0C2D-4947-8E3A88B5B8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01983" y="9662302"/>
            <a:ext cx="795894" cy="795894"/>
          </a:xfrm>
          <a:prstGeom prst="rect">
            <a:avLst/>
          </a:prstGeom>
        </p:spPr>
      </p:pic>
      <p:pic>
        <p:nvPicPr>
          <p:cNvPr id="16" name="Picture 15" descr="A close up of a logo&#10;&#10;Description automatically generated">
            <a:extLst>
              <a:ext uri="{FF2B5EF4-FFF2-40B4-BE49-F238E27FC236}">
                <a16:creationId xmlns:a16="http://schemas.microsoft.com/office/drawing/2014/main" id="{2C3A2486-06B2-D5AF-50E3-A853F669DA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48381" y="9882262"/>
            <a:ext cx="1188720" cy="338846"/>
          </a:xfrm>
          <a:prstGeom prst="rect">
            <a:avLst/>
          </a:prstGeom>
        </p:spPr>
      </p:pic>
      <p:pic>
        <p:nvPicPr>
          <p:cNvPr id="17" name="Picture 2" descr="Home - PROplus Technology: OpenLayer">
            <a:extLst>
              <a:ext uri="{FF2B5EF4-FFF2-40B4-BE49-F238E27FC236}">
                <a16:creationId xmlns:a16="http://schemas.microsoft.com/office/drawing/2014/main" id="{74D645AA-BFE7-D077-F9E4-75193818998B}"/>
              </a:ext>
            </a:extLst>
          </p:cNvPr>
          <p:cNvPicPr>
            <a:picLocks noChangeAspect="1" noChangeArrowheads="1"/>
          </p:cNvPicPr>
          <p:nvPr/>
        </p:nvPicPr>
        <p:blipFill>
          <a:blip r:embed="rId12">
            <a:clrChange>
              <a:clrFrom>
                <a:srgbClr val="0A3F67"/>
              </a:clrFrom>
              <a:clrTo>
                <a:srgbClr val="0A3F67">
                  <a:alpha val="0"/>
                </a:srgbClr>
              </a:clrTo>
            </a:clrChange>
            <a:extLst>
              <a:ext uri="{28A0092B-C50C-407E-A947-70E740481C1C}">
                <a14:useLocalDpi xmlns:a14="http://schemas.microsoft.com/office/drawing/2010/main" val="0"/>
              </a:ext>
            </a:extLst>
          </a:blip>
          <a:srcRect/>
          <a:stretch>
            <a:fillRect/>
          </a:stretch>
        </p:blipFill>
        <p:spPr bwMode="auto">
          <a:xfrm>
            <a:off x="5925235" y="9717349"/>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Find an AWS Partner Through Our Refreshed Discovery Experience | AWS Partner  Network (APN) Blog">
            <a:extLst>
              <a:ext uri="{FF2B5EF4-FFF2-40B4-BE49-F238E27FC236}">
                <a16:creationId xmlns:a16="http://schemas.microsoft.com/office/drawing/2014/main" id="{EB928AA8-D87C-C1F0-A21C-ABDEA332E85A}"/>
              </a:ext>
            </a:extLst>
          </p:cNvPr>
          <p:cNvPicPr>
            <a:picLocks noChangeAspect="1" noChangeArrowheads="1"/>
          </p:cNvPicPr>
          <p:nvPr/>
        </p:nvPicPr>
        <p:blipFill>
          <a:blip r:embed="rId13">
            <a:clrChange>
              <a:clrFrom>
                <a:srgbClr val="373F54"/>
              </a:clrFrom>
              <a:clrTo>
                <a:srgbClr val="373F54">
                  <a:alpha val="0"/>
                </a:srgbClr>
              </a:clrTo>
            </a:clrChange>
            <a:extLst>
              <a:ext uri="{28A0092B-C50C-407E-A947-70E740481C1C}">
                <a14:useLocalDpi xmlns:a14="http://schemas.microsoft.com/office/drawing/2010/main" val="0"/>
              </a:ext>
            </a:extLst>
          </a:blip>
          <a:srcRect/>
          <a:stretch>
            <a:fillRect/>
          </a:stretch>
        </p:blipFill>
        <p:spPr bwMode="auto">
          <a:xfrm>
            <a:off x="4897987" y="10024382"/>
            <a:ext cx="983108" cy="4915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9F0A7E4E-56C6-163C-A939-16C372B897A0}"/>
              </a:ext>
            </a:extLst>
          </p:cNvPr>
          <p:cNvPicPr>
            <a:picLocks noChangeAspect="1" noChangeArrowheads="1"/>
          </p:cNvPicPr>
          <p:nvPr/>
        </p:nvPicPr>
        <p:blipFill rotWithShape="1">
          <a:blip r:embed="rId14">
            <a:clrChange>
              <a:clrFrom>
                <a:srgbClr val="2D2D2D"/>
              </a:clrFrom>
              <a:clrTo>
                <a:srgbClr val="2D2D2D">
                  <a:alpha val="0"/>
                </a:srgbClr>
              </a:clrTo>
            </a:clrChange>
            <a:extLst>
              <a:ext uri="{28A0092B-C50C-407E-A947-70E740481C1C}">
                <a14:useLocalDpi xmlns:a14="http://schemas.microsoft.com/office/drawing/2010/main" val="0"/>
              </a:ext>
            </a:extLst>
          </a:blip>
          <a:srcRect l="14200" t="35638" r="17350" b="32722"/>
          <a:stretch/>
        </p:blipFill>
        <p:spPr bwMode="auto">
          <a:xfrm>
            <a:off x="4947250" y="9770250"/>
            <a:ext cx="914400" cy="237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03F1D3F43BD242B19EEFBA0A53EE1B" ma:contentTypeVersion="18" ma:contentTypeDescription="Create a new document." ma:contentTypeScope="" ma:versionID="f878028664a339ee982f9959302ac263">
  <xsd:schema xmlns:xsd="http://www.w3.org/2001/XMLSchema" xmlns:xs="http://www.w3.org/2001/XMLSchema" xmlns:p="http://schemas.microsoft.com/office/2006/metadata/properties" xmlns:ns2="55d1fbb9-ba4b-48b1-a01e-daad73acfe3e" xmlns:ns3="0af27e7c-2bd5-44c2-bc7c-6a4706dd7b13" targetNamespace="http://schemas.microsoft.com/office/2006/metadata/properties" ma:root="true" ma:fieldsID="560b2198653ff3017b5e4c8230f375d9" ns2:_="" ns3:_="">
    <xsd:import namespace="55d1fbb9-ba4b-48b1-a01e-daad73acfe3e"/>
    <xsd:import namespace="0af27e7c-2bd5-44c2-bc7c-6a4706dd7b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1fbb9-ba4b-48b1-a01e-daad73acfe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4f39c65-01f4-42e2-aecd-fb0893024fb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f27e7c-2bd5-44c2-bc7c-6a4706dd7b1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cb1adb0-cd79-41a3-b3ba-c3a2bf9e2dea}" ma:internalName="TaxCatchAll" ma:showField="CatchAllData" ma:web="0af27e7c-2bd5-44c2-bc7c-6a4706dd7b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af27e7c-2bd5-44c2-bc7c-6a4706dd7b13" xsi:nil="true"/>
    <lcf76f155ced4ddcb4097134ff3c332f xmlns="55d1fbb9-ba4b-48b1-a01e-daad73acfe3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645ACC-98C3-4AA3-92E3-EEBEA66A658D}"/>
</file>

<file path=customXml/itemProps2.xml><?xml version="1.0" encoding="utf-8"?>
<ds:datastoreItem xmlns:ds="http://schemas.openxmlformats.org/officeDocument/2006/customXml" ds:itemID="{F6939859-2039-48C2-8BBF-6D21FE60B880}"/>
</file>

<file path=customXml/itemProps3.xml><?xml version="1.0" encoding="utf-8"?>
<ds:datastoreItem xmlns:ds="http://schemas.openxmlformats.org/officeDocument/2006/customXml" ds:itemID="{6C013A6E-6260-4FF0-8D85-C5CD8C99A2D2}"/>
</file>

<file path=docProps/app.xml><?xml version="1.0" encoding="utf-8"?>
<Properties xmlns="http://schemas.openxmlformats.org/officeDocument/2006/extended-properties" xmlns:vt="http://schemas.openxmlformats.org/officeDocument/2006/docPropsVTypes">
  <TotalTime>1</TotalTime>
  <Words>242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 Display</vt:lpstr>
      <vt:lpstr>Arial</vt:lpstr>
      <vt:lpstr>Aptos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Wilhelm</dc:creator>
  <cp:lastModifiedBy>Jeffrey Wilhelm</cp:lastModifiedBy>
  <cp:revision>2</cp:revision>
  <dcterms:modified xsi:type="dcterms:W3CDTF">2024-03-13T22:33:11Z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3f3684-3e5e-4fd4-8474-62a7c4c22819_Enabled">
    <vt:lpwstr>true</vt:lpwstr>
  </property>
  <property fmtid="{D5CDD505-2E9C-101B-9397-08002B2CF9AE}" pid="3" name="MSIP_Label_d83f3684-3e5e-4fd4-8474-62a7c4c22819_SetDate">
    <vt:lpwstr>2024-03-13T22:29:15Z</vt:lpwstr>
  </property>
  <property fmtid="{D5CDD505-2E9C-101B-9397-08002B2CF9AE}" pid="4" name="MSIP_Label_d83f3684-3e5e-4fd4-8474-62a7c4c22819_Method">
    <vt:lpwstr>Standard</vt:lpwstr>
  </property>
  <property fmtid="{D5CDD505-2E9C-101B-9397-08002B2CF9AE}" pid="5" name="MSIP_Label_d83f3684-3e5e-4fd4-8474-62a7c4c22819_Name">
    <vt:lpwstr>d83f3684-3e5e-4fd4-8474-62a7c4c22819</vt:lpwstr>
  </property>
  <property fmtid="{D5CDD505-2E9C-101B-9397-08002B2CF9AE}" pid="6" name="MSIP_Label_d83f3684-3e5e-4fd4-8474-62a7c4c22819_SiteId">
    <vt:lpwstr>8a692374-8817-4775-b658-3d1468a91147</vt:lpwstr>
  </property>
  <property fmtid="{D5CDD505-2E9C-101B-9397-08002B2CF9AE}" pid="7" name="MSIP_Label_d83f3684-3e5e-4fd4-8474-62a7c4c22819_ActionId">
    <vt:lpwstr>69da589c-90c5-4c97-b6ae-c99ba6f1b8e7</vt:lpwstr>
  </property>
  <property fmtid="{D5CDD505-2E9C-101B-9397-08002B2CF9AE}" pid="8" name="MSIP_Label_d83f3684-3e5e-4fd4-8474-62a7c4c22819_ContentBits">
    <vt:lpwstr>0</vt:lpwstr>
  </property>
  <property fmtid="{D5CDD505-2E9C-101B-9397-08002B2CF9AE}" pid="9" name="ContentTypeId">
    <vt:lpwstr>0x010100F803F1D3F43BD242B19EEFBA0A53EE1B</vt:lpwstr>
  </property>
</Properties>
</file>